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gif" ContentType="image/gif"/>
  <Default Extension="wmf" ContentType="image/x-wm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0"/>
  </p:handoutMasterIdLst>
  <p:sldIdLst>
    <p:sldId id="299" r:id="rId3"/>
    <p:sldId id="739" r:id="rId5"/>
    <p:sldId id="738" r:id="rId6"/>
    <p:sldId id="323" r:id="rId7"/>
    <p:sldId id="673" r:id="rId8"/>
    <p:sldId id="744" r:id="rId9"/>
    <p:sldId id="662" r:id="rId10"/>
    <p:sldId id="663" r:id="rId11"/>
    <p:sldId id="656" r:id="rId12"/>
    <p:sldId id="765" r:id="rId13"/>
    <p:sldId id="766" r:id="rId14"/>
    <p:sldId id="767" r:id="rId15"/>
    <p:sldId id="768" r:id="rId16"/>
    <p:sldId id="769" r:id="rId17"/>
    <p:sldId id="770" r:id="rId18"/>
    <p:sldId id="772" r:id="rId19"/>
    <p:sldId id="712" r:id="rId20"/>
    <p:sldId id="748" r:id="rId21"/>
    <p:sldId id="749" r:id="rId22"/>
    <p:sldId id="576" r:id="rId23"/>
    <p:sldId id="648" r:id="rId24"/>
    <p:sldId id="729" r:id="rId25"/>
    <p:sldId id="683" r:id="rId26"/>
    <p:sldId id="577" r:id="rId27"/>
    <p:sldId id="777" r:id="rId28"/>
    <p:sldId id="498" r:id="rId29"/>
    <p:sldId id="779" r:id="rId30"/>
    <p:sldId id="609" r:id="rId31"/>
    <p:sldId id="763" r:id="rId32"/>
    <p:sldId id="635" r:id="rId33"/>
    <p:sldId id="689" r:id="rId34"/>
    <p:sldId id="780" r:id="rId35"/>
    <p:sldId id="782" r:id="rId36"/>
    <p:sldId id="787" r:id="rId37"/>
    <p:sldId id="788" r:id="rId38"/>
    <p:sldId id="723" r:id="rId39"/>
  </p:sldIdLst>
  <p:sldSz cx="9144000" cy="6858000" type="screen4x3"/>
  <p:notesSz cx="6797675" cy="9928225"/>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0202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18"/>
    <p:restoredTop sz="75881"/>
  </p:normalViewPr>
  <p:slideViewPr>
    <p:cSldViewPr showGuides="1">
      <p:cViewPr>
        <p:scale>
          <a:sx n="33" d="100"/>
          <a:sy n="33" d="100"/>
        </p:scale>
        <p:origin x="-3864" y="-14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handoutMaster" Target="handoutMasters/handoutMaster1.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bwMode="white">
      <p:bgRef idx="1001">
        <a:schemeClr val="bg1"/>
      </p:bgRef>
    </p:bg>
    <p:spTree>
      <p:nvGrpSpPr>
        <p:cNvPr id="1" name=""/>
        <p:cNvGrpSpPr/>
        <p:nvPr/>
      </p:nvGrpSpPr>
      <p:grpSpPr/>
      <p:sp>
        <p:nvSpPr>
          <p:cNvPr id="2" name="页眉占位符 1"/>
          <p:cNvSpPr>
            <a:spLocks noGrp="1"/>
          </p:cNvSpPr>
          <p:nvPr>
            <p:ph type="hdr" sz="quarter"/>
          </p:nvPr>
        </p:nvSpPr>
        <p:spPr>
          <a:xfrm>
            <a:off x="0" y="0"/>
            <a:ext cx="2946400" cy="496888"/>
          </a:xfrm>
          <a:prstGeom prst="rect">
            <a:avLst/>
          </a:prstGeom>
        </p:spPr>
        <p:txBody>
          <a:bodyPr vert="horz" lIns="92133" tIns="46066" rIns="92133" bIns="46066" rtlCol="0"/>
          <a:lstStyle>
            <a:lvl1pPr algn="l">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日期占位符 2"/>
          <p:cNvSpPr>
            <a:spLocks noGrp="1"/>
          </p:cNvSpPr>
          <p:nvPr>
            <p:ph type="dt" sz="quarter" idx="1"/>
          </p:nvPr>
        </p:nvSpPr>
        <p:spPr>
          <a:xfrm>
            <a:off x="3849688" y="0"/>
            <a:ext cx="2946400" cy="496888"/>
          </a:xfrm>
          <a:prstGeom prst="rect">
            <a:avLst/>
          </a:prstGeom>
        </p:spPr>
        <p:txBody>
          <a:bodyPr vert="horz" lIns="92133" tIns="46066" rIns="92133" bIns="46066" rtlCol="0"/>
          <a:lstStyle>
            <a:lvl1pPr algn="r">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fld id="{0FCDFA8D-7751-4E4C-8585-59C16385AA9F}" type="datetimeFigureOut">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2"/>
          </p:nvPr>
        </p:nvSpPr>
        <p:spPr>
          <a:xfrm>
            <a:off x="0" y="9429750"/>
            <a:ext cx="2946400" cy="496888"/>
          </a:xfrm>
          <a:prstGeom prst="rect">
            <a:avLst/>
          </a:prstGeom>
        </p:spPr>
        <p:txBody>
          <a:bodyPr vert="horz" lIns="92133" tIns="46066" rIns="92133" bIns="46066" rtlCol="0" anchor="b"/>
          <a:lstStyle>
            <a:lvl1pPr algn="l">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3"/>
          </p:nvPr>
        </p:nvSpPr>
        <p:spPr>
          <a:xfrm>
            <a:off x="3849688" y="9429750"/>
            <a:ext cx="2946400" cy="496888"/>
          </a:xfrm>
          <a:prstGeom prst="rect">
            <a:avLst/>
          </a:prstGeom>
        </p:spPr>
        <p:txBody>
          <a:bodyPr vert="horz" lIns="92133" tIns="46066" rIns="92133" bIns="46066" rtlCol="0" anchor="b"/>
          <a:p>
            <a:pPr lvl="0" algn="r" eaLnBrk="1" hangingPunct="1">
              <a:buNone/>
            </a:pPr>
            <a:fld id="{9A0DB2DC-4C9A-4742-B13C-FB6460FD3503}" type="slidenum">
              <a:rPr lang="zh-CN" altLang="en-US" sz="1200" dirty="0"/>
            </a:fld>
            <a:endParaRPr lang="zh-CN" altLang="en-US" sz="1200"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white">
      <p:bgRef idx="1001">
        <a:schemeClr val="bg1"/>
      </p:bgRef>
    </p:bg>
    <p:spTree>
      <p:nvGrpSpPr>
        <p:cNvPr id="1" name=""/>
        <p:cNvGrpSpPr/>
        <p:nvPr/>
      </p:nvGrpSpPr>
      <p:grpSpPr/>
      <p:sp>
        <p:nvSpPr>
          <p:cNvPr id="2" name="页眉占位符 1"/>
          <p:cNvSpPr>
            <a:spLocks noGrp="1"/>
          </p:cNvSpPr>
          <p:nvPr>
            <p:ph type="hdr" sz="quarter"/>
          </p:nvPr>
        </p:nvSpPr>
        <p:spPr>
          <a:xfrm>
            <a:off x="0" y="0"/>
            <a:ext cx="2946400" cy="496888"/>
          </a:xfrm>
          <a:prstGeom prst="rect">
            <a:avLst/>
          </a:prstGeom>
        </p:spPr>
        <p:txBody>
          <a:bodyPr vert="horz" lIns="92133" tIns="46066" rIns="92133" bIns="46066" rtlCol="0"/>
          <a:lstStyle>
            <a:lvl1pPr algn="l">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日期占位符 2"/>
          <p:cNvSpPr>
            <a:spLocks noGrp="1"/>
          </p:cNvSpPr>
          <p:nvPr>
            <p:ph type="dt" idx="1"/>
          </p:nvPr>
        </p:nvSpPr>
        <p:spPr>
          <a:xfrm>
            <a:off x="3849688" y="0"/>
            <a:ext cx="2946400" cy="496888"/>
          </a:xfrm>
          <a:prstGeom prst="rect">
            <a:avLst/>
          </a:prstGeom>
        </p:spPr>
        <p:txBody>
          <a:bodyPr vert="horz" lIns="92133" tIns="46066" rIns="92133" bIns="46066" rtlCol="0"/>
          <a:lstStyle>
            <a:lvl1pPr algn="r">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292F0107-1601-4E77-A1B9-5C784FE99A0E}" type="datetimeFigureOut">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幻灯片图像占位符 3"/>
          <p:cNvSpPr>
            <a:spLocks noGrp="1" noRot="1" noChangeAspect="1"/>
          </p:cNvSpPr>
          <p:nvPr>
            <p:ph type="sldImg" idx="2"/>
          </p:nvPr>
        </p:nvSpPr>
        <p:spPr>
          <a:xfrm>
            <a:off x="917575" y="744538"/>
            <a:ext cx="4962525" cy="3722688"/>
          </a:xfrm>
          <a:prstGeom prst="rect">
            <a:avLst/>
          </a:prstGeom>
          <a:noFill/>
          <a:ln w="12700">
            <a:solidFill>
              <a:prstClr val="black"/>
            </a:solidFill>
          </a:ln>
        </p:spPr>
        <p:txBody>
          <a:bodyPr vert="horz" lIns="92133" tIns="46066" rIns="92133" bIns="46066"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79450" y="4716463"/>
            <a:ext cx="5438775" cy="4467225"/>
          </a:xfrm>
          <a:prstGeom prst="rect">
            <a:avLst/>
          </a:prstGeom>
        </p:spPr>
        <p:txBody>
          <a:bodyPr vert="horz" lIns="92133" tIns="46066" rIns="92133" bIns="46066" rtlCol="0">
            <a:normAutofit/>
          </a:bodyPr>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9429750"/>
            <a:ext cx="2946400" cy="496888"/>
          </a:xfrm>
          <a:prstGeom prst="rect">
            <a:avLst/>
          </a:prstGeom>
        </p:spPr>
        <p:txBody>
          <a:bodyPr vert="horz" lIns="92133" tIns="46066" rIns="92133" bIns="46066" rtlCol="0" anchor="b"/>
          <a:lstStyle>
            <a:lvl1pPr algn="l">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5"/>
          </p:nvPr>
        </p:nvSpPr>
        <p:spPr>
          <a:xfrm>
            <a:off x="3849688" y="9429750"/>
            <a:ext cx="2946400" cy="496888"/>
          </a:xfrm>
          <a:prstGeom prst="rect">
            <a:avLst/>
          </a:prstGeom>
        </p:spPr>
        <p:txBody>
          <a:bodyPr vert="horz" lIns="92133" tIns="46066" rIns="92133" bIns="46066" rtlCol="0" anchor="b"/>
          <a:p>
            <a:pPr lvl="0" algn="r" eaLnBrk="1" hangingPunct="1">
              <a:buNone/>
            </a:pPr>
            <a:fld id="{9A0DB2DC-4C9A-4742-B13C-FB6460FD3503}" type="slidenum">
              <a:rPr lang="zh-CN" altLang="en-US" sz="1200" dirty="0"/>
            </a:fld>
            <a:endParaRPr lang="zh-CN" alt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6" name="幻灯片图像占位符 1"/>
          <p:cNvSpPr>
            <a:spLocks noGrp="1" noRot="1" noChangeAspect="1" noTextEdit="1"/>
          </p:cNvSpPr>
          <p:nvPr>
            <p:ph type="sldImg"/>
          </p:nvPr>
        </p:nvSpPr>
        <p:spPr>
          <a:xfrm>
            <a:off x="917575" y="744538"/>
            <a:ext cx="4962525" cy="3722687"/>
          </a:xfrm>
          <a:ln>
            <a:solidFill>
              <a:srgbClr val="000000"/>
            </a:solidFill>
            <a:miter/>
          </a:ln>
        </p:spPr>
      </p:sp>
      <p:sp>
        <p:nvSpPr>
          <p:cNvPr id="47107" name="备注占位符 2"/>
          <p:cNvSpPr>
            <a:spLocks noGrp="1"/>
          </p:cNvSpPr>
          <p:nvPr>
            <p:ph type="body" idx="1"/>
          </p:nvPr>
        </p:nvSpPr>
        <p:spPr>
          <a:noFill/>
          <a:ln>
            <a:noFill/>
          </a:ln>
        </p:spPr>
        <p:txBody>
          <a:bodyPr wrap="square" lIns="92133" tIns="46066" rIns="92133" bIns="46066" anchor="t" anchorCtr="0"/>
          <a:p>
            <a:pPr lvl="0"/>
            <a:endParaRPr lang="zh-CN" altLang="en-US" dirty="0"/>
          </a:p>
        </p:txBody>
      </p:sp>
      <p:sp>
        <p:nvSpPr>
          <p:cNvPr id="47108" name="灯片编号占位符 3"/>
          <p:cNvSpPr txBox="1">
            <a:spLocks noGrp="1"/>
          </p:cNvSpPr>
          <p:nvPr>
            <p:ph type="sldNum" sz="quarter"/>
          </p:nvPr>
        </p:nvSpPr>
        <p:spPr>
          <a:xfrm>
            <a:off x="3849688" y="9429750"/>
            <a:ext cx="2946400" cy="496888"/>
          </a:xfrm>
          <a:prstGeom prst="rect">
            <a:avLst/>
          </a:prstGeom>
          <a:noFill/>
          <a:ln w="9525">
            <a:noFill/>
          </a:ln>
        </p:spPr>
        <p:txBody>
          <a:bodyPr lIns="92133" tIns="46066" rIns="92133" bIns="46066" anchor="b" anchorCtr="0"/>
          <a:p>
            <a:pPr lvl="0" algn="r" eaLnBrk="1" hangingPunct="1">
              <a:buNone/>
            </a:pPr>
            <a:fld id="{9A0DB2DC-4C9A-4742-B13C-FB6460FD3503}" type="slidenum">
              <a:rPr lang="zh-CN" altLang="en-US" sz="1200" dirty="0"/>
            </a:fld>
            <a:endParaRPr lang="zh-CN" altLang="en-US"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2" name="幻灯片图像占位符 1"/>
          <p:cNvSpPr>
            <a:spLocks noGrp="1" noRot="1" noChangeAspect="1" noTextEdit="1"/>
          </p:cNvSpPr>
          <p:nvPr>
            <p:ph type="sldImg"/>
          </p:nvPr>
        </p:nvSpPr>
        <p:spPr>
          <a:xfrm>
            <a:off x="917575" y="744538"/>
            <a:ext cx="4962525" cy="3722687"/>
          </a:xfrm>
          <a:ln>
            <a:solidFill>
              <a:srgbClr val="000000"/>
            </a:solidFill>
            <a:miter/>
          </a:ln>
        </p:spPr>
      </p:sp>
      <p:sp>
        <p:nvSpPr>
          <p:cNvPr id="56323" name="备注占位符 2"/>
          <p:cNvSpPr>
            <a:spLocks noGrp="1"/>
          </p:cNvSpPr>
          <p:nvPr>
            <p:ph type="body" idx="1"/>
          </p:nvPr>
        </p:nvSpPr>
        <p:spPr>
          <a:noFill/>
          <a:ln>
            <a:noFill/>
          </a:ln>
        </p:spPr>
        <p:txBody>
          <a:bodyPr wrap="square" lIns="92133" tIns="46066" rIns="92133" bIns="46066" anchor="t" anchorCtr="0"/>
          <a:p>
            <a:pPr lvl="0"/>
            <a:r>
              <a:rPr lang="zh-CN" altLang="en-US" dirty="0"/>
              <a:t>     </a:t>
            </a:r>
            <a:endParaRPr lang="zh-CN" altLang="en-US" dirty="0"/>
          </a:p>
        </p:txBody>
      </p:sp>
      <p:sp>
        <p:nvSpPr>
          <p:cNvPr id="56324" name="灯片编号占位符 3"/>
          <p:cNvSpPr txBox="1">
            <a:spLocks noGrp="1"/>
          </p:cNvSpPr>
          <p:nvPr>
            <p:ph type="sldNum" sz="quarter"/>
          </p:nvPr>
        </p:nvSpPr>
        <p:spPr>
          <a:xfrm>
            <a:off x="3849688" y="9429750"/>
            <a:ext cx="2946400" cy="496888"/>
          </a:xfrm>
          <a:prstGeom prst="rect">
            <a:avLst/>
          </a:prstGeom>
          <a:noFill/>
          <a:ln w="9525">
            <a:noFill/>
          </a:ln>
        </p:spPr>
        <p:txBody>
          <a:bodyPr lIns="92133" tIns="46066" rIns="92133" bIns="46066" anchor="b" anchorCtr="0"/>
          <a:p>
            <a:pPr lvl="0" algn="r" eaLnBrk="1" hangingPunct="1">
              <a:buNone/>
            </a:pPr>
            <a:fld id="{9A0DB2DC-4C9A-4742-B13C-FB6460FD3503}" type="slidenum">
              <a:rPr lang="zh-CN" altLang="en-US" sz="1200" dirty="0"/>
            </a:fld>
            <a:endParaRPr lang="zh-CN" altLang="en-US"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6" name="幻灯片图像占位符 1"/>
          <p:cNvSpPr>
            <a:spLocks noGrp="1" noRot="1" noChangeAspect="1" noTextEdit="1"/>
          </p:cNvSpPr>
          <p:nvPr>
            <p:ph type="sldImg"/>
          </p:nvPr>
        </p:nvSpPr>
        <p:spPr>
          <a:xfrm>
            <a:off x="917575" y="744538"/>
            <a:ext cx="4962525" cy="3722687"/>
          </a:xfrm>
          <a:ln>
            <a:solidFill>
              <a:srgbClr val="000000"/>
            </a:solidFill>
            <a:miter/>
          </a:ln>
        </p:spPr>
      </p:sp>
      <p:sp>
        <p:nvSpPr>
          <p:cNvPr id="57347" name="备注占位符 2"/>
          <p:cNvSpPr>
            <a:spLocks noGrp="1"/>
          </p:cNvSpPr>
          <p:nvPr>
            <p:ph type="body" idx="1"/>
          </p:nvPr>
        </p:nvSpPr>
        <p:spPr>
          <a:noFill/>
          <a:ln>
            <a:noFill/>
          </a:ln>
        </p:spPr>
        <p:txBody>
          <a:bodyPr wrap="square" lIns="92133" tIns="46066" rIns="92133" bIns="46066" anchor="t" anchorCtr="0"/>
          <a:p>
            <a:pPr lvl="0"/>
            <a:endParaRPr lang="en-US" altLang="zh-CN" sz="1000" dirty="0"/>
          </a:p>
          <a:p>
            <a:pPr lvl="0"/>
            <a:endParaRPr lang="en-US" altLang="zh-CN" sz="1000" dirty="0"/>
          </a:p>
          <a:p>
            <a:pPr lvl="1">
              <a:spcBef>
                <a:spcPts val="200"/>
              </a:spcBef>
              <a:spcAft>
                <a:spcPts val="200"/>
              </a:spcAft>
            </a:pPr>
            <a:r>
              <a:rPr lang="zh-CN" altLang="en-US" dirty="0">
                <a:solidFill>
                  <a:srgbClr val="FF0000"/>
                </a:solidFill>
              </a:rPr>
              <a:t>现实性：</a:t>
            </a:r>
            <a:r>
              <a:rPr lang="zh-CN" altLang="en-US" dirty="0"/>
              <a:t>基于现有资源，一专多能，专兼合作，承担非常规任务</a:t>
            </a:r>
            <a:endParaRPr lang="en-US" altLang="zh-CN" dirty="0"/>
          </a:p>
          <a:p>
            <a:pPr lvl="1">
              <a:spcBef>
                <a:spcPts val="200"/>
              </a:spcBef>
              <a:spcAft>
                <a:spcPts val="200"/>
              </a:spcAft>
            </a:pPr>
            <a:r>
              <a:rPr lang="zh-CN" altLang="en-US" dirty="0">
                <a:solidFill>
                  <a:srgbClr val="FF0000"/>
                </a:solidFill>
              </a:rPr>
              <a:t>实用性：</a:t>
            </a:r>
            <a:r>
              <a:rPr lang="zh-CN" altLang="en-US" dirty="0"/>
              <a:t>强调先期处置，邻里互助，企地合作，区域协作</a:t>
            </a:r>
            <a:endParaRPr lang="en-US" altLang="zh-CN" dirty="0"/>
          </a:p>
          <a:p>
            <a:pPr lvl="0"/>
            <a:endParaRPr lang="en-US" altLang="zh-CN" sz="1000" dirty="0"/>
          </a:p>
          <a:p>
            <a:pPr lvl="0"/>
            <a:r>
              <a:rPr lang="zh-CN" altLang="en-US" sz="1000" dirty="0"/>
              <a:t>谈到应急预案体系优化的必要性</a:t>
            </a:r>
            <a:endParaRPr lang="zh-CN" altLang="en-US" sz="1000" dirty="0"/>
          </a:p>
          <a:p>
            <a:pPr lvl="0"/>
            <a:r>
              <a:rPr lang="zh-CN" altLang="en-US" sz="1000" dirty="0"/>
              <a:t>首先，我们曾经将应急预案当作一个工具、一种方法、一种手段，推动了突发事件应急法制建设、机构与队伍建设、应急平台与技术的发展，推动了全社会对应急、尤其是应急准备意识与文化重要性的认识。</a:t>
            </a:r>
            <a:endParaRPr lang="zh-CN" altLang="en-US" sz="1000" dirty="0"/>
          </a:p>
          <a:p>
            <a:pPr lvl="0"/>
            <a:r>
              <a:rPr lang="zh-CN" altLang="en-US" sz="1000" dirty="0"/>
              <a:t>到今天，乃至未来，相信加强应急预案建设仍然具有这种作用。</a:t>
            </a:r>
            <a:endParaRPr lang="zh-CN" altLang="en-US" sz="1000" dirty="0"/>
          </a:p>
          <a:p>
            <a:pPr lvl="0"/>
            <a:endParaRPr lang="zh-CN" altLang="en-US" sz="1000" dirty="0"/>
          </a:p>
          <a:p>
            <a:pPr lvl="0"/>
            <a:endParaRPr lang="zh-CN" altLang="en-US" sz="1000" dirty="0"/>
          </a:p>
          <a:p>
            <a:pPr lvl="0"/>
            <a:r>
              <a:rPr lang="en-US" altLang="zh-CN" sz="1000" dirty="0"/>
              <a:t>《</a:t>
            </a:r>
            <a:r>
              <a:rPr lang="zh-CN" altLang="en-US" sz="1000" dirty="0"/>
              <a:t>突发事件应对法</a:t>
            </a:r>
            <a:r>
              <a:rPr lang="en-US" altLang="zh-CN" sz="1000" dirty="0"/>
              <a:t>》</a:t>
            </a:r>
            <a:endParaRPr lang="en-US" altLang="zh-CN" sz="1000" dirty="0"/>
          </a:p>
          <a:p>
            <a:pPr lvl="0"/>
            <a:r>
              <a:rPr lang="en-US" altLang="zh-CN" sz="1000" dirty="0"/>
              <a:t>《</a:t>
            </a:r>
            <a:r>
              <a:rPr lang="zh-CN" altLang="en-US" sz="1000" dirty="0"/>
              <a:t>国务院关于实施国家突发公共事件总体应急预案的决定</a:t>
            </a:r>
            <a:r>
              <a:rPr lang="en-US" altLang="zh-CN" sz="1000" dirty="0"/>
              <a:t>》</a:t>
            </a:r>
            <a:r>
              <a:rPr lang="zh-CN" altLang="en-US" sz="1000" dirty="0"/>
              <a:t>（国发</a:t>
            </a:r>
            <a:r>
              <a:rPr lang="en-US" altLang="zh-CN" sz="1000" dirty="0"/>
              <a:t>[2005]11</a:t>
            </a:r>
            <a:r>
              <a:rPr lang="zh-CN" altLang="en-US" sz="1000" dirty="0"/>
              <a:t>号）</a:t>
            </a:r>
            <a:endParaRPr lang="zh-CN" altLang="en-US" sz="1000" dirty="0"/>
          </a:p>
          <a:p>
            <a:pPr lvl="0"/>
            <a:r>
              <a:rPr lang="en-US" altLang="zh-CN" sz="1000" dirty="0"/>
              <a:t>《</a:t>
            </a:r>
            <a:r>
              <a:rPr lang="zh-CN" altLang="en-US" sz="1000" dirty="0"/>
              <a:t>国务院关于全面加强应急管理工作的意见</a:t>
            </a:r>
            <a:r>
              <a:rPr lang="en-US" altLang="zh-CN" sz="1000" dirty="0"/>
              <a:t>》</a:t>
            </a:r>
            <a:r>
              <a:rPr lang="zh-CN" altLang="en-US" sz="1000" dirty="0"/>
              <a:t>（国发</a:t>
            </a:r>
            <a:r>
              <a:rPr lang="en-US" altLang="zh-CN" sz="1000" dirty="0"/>
              <a:t>[2006]24</a:t>
            </a:r>
            <a:r>
              <a:rPr lang="zh-CN" altLang="en-US" sz="1000" dirty="0"/>
              <a:t>号）</a:t>
            </a:r>
            <a:endParaRPr lang="zh-CN" altLang="en-US" sz="1000" dirty="0"/>
          </a:p>
          <a:p>
            <a:pPr lvl="0"/>
            <a:r>
              <a:rPr lang="en-US" altLang="zh-CN" sz="1000" dirty="0"/>
              <a:t>《</a:t>
            </a:r>
            <a:r>
              <a:rPr lang="zh-CN" altLang="en-US" sz="1000" dirty="0"/>
              <a:t>国务院办公厅关于加强基层应急管理工作的意见</a:t>
            </a:r>
            <a:r>
              <a:rPr lang="en-US" altLang="zh-CN" sz="1000" dirty="0"/>
              <a:t>》</a:t>
            </a:r>
            <a:r>
              <a:rPr lang="zh-CN" altLang="en-US" sz="1000" dirty="0"/>
              <a:t>（国办发</a:t>
            </a:r>
            <a:r>
              <a:rPr lang="en-US" altLang="zh-CN" sz="1000" dirty="0"/>
              <a:t>[2007]52</a:t>
            </a:r>
            <a:r>
              <a:rPr lang="zh-CN" altLang="en-US" sz="1000" dirty="0"/>
              <a:t>号）</a:t>
            </a:r>
            <a:endParaRPr lang="zh-CN" altLang="en-US" sz="1000" dirty="0"/>
          </a:p>
          <a:p>
            <a:pPr lvl="0"/>
            <a:endParaRPr lang="zh-CN" altLang="en-US" sz="1000" dirty="0"/>
          </a:p>
          <a:p>
            <a:pPr lvl="0"/>
            <a:r>
              <a:rPr lang="zh-CN" altLang="en-US" sz="1000" dirty="0"/>
              <a:t>各地开展了多方面的有益探索和创新</a:t>
            </a:r>
            <a:endParaRPr lang="zh-CN" altLang="en-US" sz="1000" dirty="0"/>
          </a:p>
          <a:p>
            <a:pPr lvl="0"/>
            <a:endParaRPr lang="zh-CN" altLang="en-US" sz="1000" dirty="0"/>
          </a:p>
          <a:p>
            <a:pPr lvl="0"/>
            <a:endParaRPr lang="zh-CN" altLang="en-US" sz="1000" dirty="0"/>
          </a:p>
          <a:p>
            <a:pPr lvl="0"/>
            <a:endParaRPr lang="zh-CN" altLang="en-US" sz="1000" dirty="0"/>
          </a:p>
        </p:txBody>
      </p:sp>
      <p:sp>
        <p:nvSpPr>
          <p:cNvPr id="57348" name="灯片编号占位符 3"/>
          <p:cNvSpPr txBox="1">
            <a:spLocks noGrp="1"/>
          </p:cNvSpPr>
          <p:nvPr>
            <p:ph type="sldNum" sz="quarter"/>
          </p:nvPr>
        </p:nvSpPr>
        <p:spPr>
          <a:xfrm>
            <a:off x="3849688" y="9429750"/>
            <a:ext cx="2946400" cy="496888"/>
          </a:xfrm>
          <a:prstGeom prst="rect">
            <a:avLst/>
          </a:prstGeom>
          <a:noFill/>
          <a:ln w="9525">
            <a:noFill/>
          </a:ln>
        </p:spPr>
        <p:txBody>
          <a:bodyPr lIns="92133" tIns="46066" rIns="92133" bIns="46066" anchor="b" anchorCtr="0"/>
          <a:p>
            <a:pPr lvl="0" algn="r" eaLnBrk="1" hangingPunct="1">
              <a:buNone/>
            </a:pPr>
            <a:fld id="{9A0DB2DC-4C9A-4742-B13C-FB6460FD3503}" type="slidenum">
              <a:rPr lang="zh-CN" altLang="en-US" sz="1200" dirty="0"/>
            </a:fld>
            <a:endParaRPr lang="zh-CN" altLang="en-US" sz="12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8370" name="幻灯片图像占位符 1"/>
          <p:cNvSpPr>
            <a:spLocks noGrp="1" noRot="1" noChangeAspect="1" noTextEdit="1"/>
          </p:cNvSpPr>
          <p:nvPr>
            <p:ph type="sldImg"/>
          </p:nvPr>
        </p:nvSpPr>
        <p:spPr>
          <a:xfrm>
            <a:off x="917575" y="744538"/>
            <a:ext cx="4962525" cy="3722687"/>
          </a:xfrm>
          <a:ln>
            <a:solidFill>
              <a:srgbClr val="000000"/>
            </a:solidFill>
            <a:miter/>
          </a:ln>
        </p:spPr>
      </p:sp>
      <p:sp>
        <p:nvSpPr>
          <p:cNvPr id="58371" name="备注占位符 2"/>
          <p:cNvSpPr>
            <a:spLocks noGrp="1"/>
          </p:cNvSpPr>
          <p:nvPr>
            <p:ph type="body" idx="1"/>
          </p:nvPr>
        </p:nvSpPr>
        <p:spPr>
          <a:noFill/>
          <a:ln>
            <a:noFill/>
          </a:ln>
        </p:spPr>
        <p:txBody>
          <a:bodyPr wrap="square" lIns="92133" tIns="46066" rIns="92133" bIns="46066" anchor="t" anchorCtr="0"/>
          <a:p>
            <a:pPr lvl="0"/>
            <a:r>
              <a:rPr lang="zh-CN" altLang="en-US" dirty="0"/>
              <a:t>公共安全 业务连续性管理体系 要求（</a:t>
            </a:r>
            <a:r>
              <a:rPr lang="en-US" altLang="zh-CN" dirty="0"/>
              <a:t>GB/T 30146-2013</a:t>
            </a:r>
            <a:r>
              <a:rPr lang="zh-CN" altLang="en-US" dirty="0"/>
              <a:t>）</a:t>
            </a:r>
            <a:endParaRPr lang="en-US" altLang="zh-CN" dirty="0"/>
          </a:p>
          <a:p>
            <a:pPr lvl="0"/>
            <a:endParaRPr lang="en-US" altLang="zh-CN" dirty="0"/>
          </a:p>
          <a:p>
            <a:pPr lvl="0"/>
            <a:r>
              <a:rPr lang="zh-CN" altLang="en-US" dirty="0"/>
              <a:t>两个方面的含义</a:t>
            </a:r>
            <a:r>
              <a:rPr lang="zh-CN" altLang="en-US" dirty="0">
                <a:sym typeface="Wingdings" panose="05000000000000000000" pitchFamily="2" charset="2"/>
              </a:rPr>
              <a:t>：（</a:t>
            </a:r>
            <a:r>
              <a:rPr lang="en-US" altLang="zh-CN" dirty="0">
                <a:sym typeface="Wingdings" panose="05000000000000000000" pitchFamily="2" charset="2"/>
              </a:rPr>
              <a:t>1</a:t>
            </a:r>
            <a:r>
              <a:rPr lang="zh-CN" altLang="en-US" dirty="0">
                <a:sym typeface="Wingdings" panose="05000000000000000000" pitchFamily="2" charset="2"/>
              </a:rPr>
              <a:t>）确保不受事件影响，保持业务连续；（</a:t>
            </a:r>
            <a:r>
              <a:rPr lang="en-US" altLang="zh-CN" dirty="0">
                <a:sym typeface="Wingdings" panose="05000000000000000000" pitchFamily="2" charset="2"/>
              </a:rPr>
              <a:t>2</a:t>
            </a:r>
            <a:r>
              <a:rPr lang="zh-CN" altLang="en-US" dirty="0">
                <a:sym typeface="Wingdings" panose="05000000000000000000" pitchFamily="2" charset="2"/>
              </a:rPr>
              <a:t>）受到事件影响后，能尽快恢复</a:t>
            </a:r>
            <a:endParaRPr lang="en-US" altLang="zh-CN" dirty="0"/>
          </a:p>
          <a:p>
            <a:pPr lvl="0"/>
            <a:endParaRPr lang="zh-CN" altLang="en-US" dirty="0"/>
          </a:p>
        </p:txBody>
      </p:sp>
      <p:sp>
        <p:nvSpPr>
          <p:cNvPr id="58372" name="灯片编号占位符 3"/>
          <p:cNvSpPr txBox="1">
            <a:spLocks noGrp="1"/>
          </p:cNvSpPr>
          <p:nvPr>
            <p:ph type="sldNum" sz="quarter"/>
          </p:nvPr>
        </p:nvSpPr>
        <p:spPr>
          <a:xfrm>
            <a:off x="3849688" y="9429750"/>
            <a:ext cx="2946400" cy="496888"/>
          </a:xfrm>
          <a:prstGeom prst="rect">
            <a:avLst/>
          </a:prstGeom>
          <a:noFill/>
          <a:ln w="9525">
            <a:noFill/>
          </a:ln>
        </p:spPr>
        <p:txBody>
          <a:bodyPr lIns="92133" tIns="46066" rIns="92133" bIns="46066" anchor="b" anchorCtr="0"/>
          <a:p>
            <a:pPr lvl="0" algn="r" eaLnBrk="1" hangingPunct="1">
              <a:buNone/>
            </a:pPr>
            <a:fld id="{9A0DB2DC-4C9A-4742-B13C-FB6460FD3503}" type="slidenum">
              <a:rPr lang="zh-CN" altLang="en-US" sz="1200" dirty="0"/>
            </a:fld>
            <a:endParaRPr lang="zh-CN" altLang="en-US"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4" name="幻灯片图像占位符 1"/>
          <p:cNvSpPr>
            <a:spLocks noGrp="1" noRot="1" noChangeAspect="1" noTextEdit="1"/>
          </p:cNvSpPr>
          <p:nvPr>
            <p:ph type="sldImg"/>
          </p:nvPr>
        </p:nvSpPr>
        <p:spPr>
          <a:xfrm>
            <a:off x="917575" y="744538"/>
            <a:ext cx="4962525" cy="3722687"/>
          </a:xfrm>
          <a:ln>
            <a:solidFill>
              <a:srgbClr val="000000"/>
            </a:solidFill>
            <a:miter/>
          </a:ln>
        </p:spPr>
      </p:sp>
      <p:sp>
        <p:nvSpPr>
          <p:cNvPr id="59395" name="备注占位符 2"/>
          <p:cNvSpPr>
            <a:spLocks noGrp="1"/>
          </p:cNvSpPr>
          <p:nvPr>
            <p:ph type="body" idx="1"/>
          </p:nvPr>
        </p:nvSpPr>
        <p:spPr>
          <a:noFill/>
          <a:ln>
            <a:noFill/>
          </a:ln>
        </p:spPr>
        <p:txBody>
          <a:bodyPr wrap="square" lIns="92133" tIns="46066" rIns="92133" bIns="46066" anchor="t" anchorCtr="0"/>
          <a:p>
            <a:pPr lvl="0" defTabSz="913130"/>
            <a:r>
              <a:rPr lang="zh-CN" altLang="en-US" sz="1000" dirty="0">
                <a:solidFill>
                  <a:schemeClr val="bg1"/>
                </a:solidFill>
                <a:latin typeface="宋体" panose="02010600030101010101" pitchFamily="2" charset="-122"/>
              </a:rPr>
              <a:t>首先必须明确应急预案应当基于协同、合作的思想，而不是指挥与控制的思想</a:t>
            </a:r>
            <a:endParaRPr lang="en-US" altLang="zh-CN" sz="1000" dirty="0">
              <a:solidFill>
                <a:schemeClr val="bg1"/>
              </a:solidFill>
              <a:latin typeface="宋体" panose="02010600030101010101" pitchFamily="2" charset="-122"/>
            </a:endParaRPr>
          </a:p>
          <a:p>
            <a:pPr lvl="0" defTabSz="913130"/>
            <a:endParaRPr lang="en-US" altLang="zh-CN" sz="1000" dirty="0">
              <a:solidFill>
                <a:schemeClr val="bg1"/>
              </a:solidFill>
              <a:latin typeface="宋体" panose="02010600030101010101" pitchFamily="2" charset="-122"/>
            </a:endParaRPr>
          </a:p>
          <a:p>
            <a:pPr lvl="0" defTabSz="913130"/>
            <a:endParaRPr lang="en-US" altLang="zh-CN" sz="1000" dirty="0">
              <a:solidFill>
                <a:schemeClr val="bg1"/>
              </a:solidFill>
              <a:latin typeface="宋体" panose="02010600030101010101" pitchFamily="2" charset="-122"/>
            </a:endParaRPr>
          </a:p>
          <a:p>
            <a:pPr lvl="0" defTabSz="913130"/>
            <a:r>
              <a:rPr lang="zh-CN" altLang="en-US" sz="1000" dirty="0">
                <a:solidFill>
                  <a:schemeClr val="bg1"/>
                </a:solidFill>
                <a:latin typeface="宋体" panose="02010600030101010101" pitchFamily="2" charset="-122"/>
              </a:rPr>
              <a:t>大类为主、细类不分；灾种宜纵、业务宜横</a:t>
            </a:r>
            <a:endParaRPr lang="en-US" altLang="zh-CN" sz="1000" dirty="0">
              <a:solidFill>
                <a:schemeClr val="bg1"/>
              </a:solidFill>
              <a:latin typeface="宋体" panose="02010600030101010101" pitchFamily="2" charset="-122"/>
            </a:endParaRPr>
          </a:p>
          <a:p>
            <a:pPr lvl="0" defTabSz="913130"/>
            <a:r>
              <a:rPr lang="zh-CN" altLang="en-US" sz="1000" dirty="0">
                <a:solidFill>
                  <a:schemeClr val="bg1"/>
                </a:solidFill>
                <a:latin typeface="宋体" panose="02010600030101010101" pitchFamily="2" charset="-122"/>
              </a:rPr>
              <a:t>事件类别不同于预案类别  事件级别不等于响应级别  摆脱条块限制</a:t>
            </a:r>
            <a:endParaRPr lang="zh-CN" altLang="en-US" sz="1000" dirty="0">
              <a:solidFill>
                <a:schemeClr val="bg1"/>
              </a:solidFill>
              <a:latin typeface="宋体" panose="02010600030101010101" pitchFamily="2" charset="-122"/>
            </a:endParaRPr>
          </a:p>
          <a:p>
            <a:pPr lvl="0" defTabSz="913130"/>
            <a:endParaRPr lang="zh-CN" altLang="en-US" b="1" dirty="0">
              <a:solidFill>
                <a:schemeClr val="bg1"/>
              </a:solidFill>
              <a:latin typeface="微软雅黑" panose="020B0503020204020204" pitchFamily="34" charset="-122"/>
              <a:ea typeface="微软雅黑" panose="020B0503020204020204" pitchFamily="34" charset="-122"/>
            </a:endParaRPr>
          </a:p>
          <a:p>
            <a:pPr lvl="0" defTabSz="913130"/>
            <a:endParaRPr lang="zh-CN" altLang="en-US" dirty="0"/>
          </a:p>
        </p:txBody>
      </p:sp>
      <p:sp>
        <p:nvSpPr>
          <p:cNvPr id="59396" name="灯片编号占位符 3"/>
          <p:cNvSpPr txBox="1">
            <a:spLocks noGrp="1"/>
          </p:cNvSpPr>
          <p:nvPr>
            <p:ph type="sldNum" sz="quarter"/>
          </p:nvPr>
        </p:nvSpPr>
        <p:spPr>
          <a:xfrm>
            <a:off x="3849688" y="9429750"/>
            <a:ext cx="2946400" cy="496888"/>
          </a:xfrm>
          <a:prstGeom prst="rect">
            <a:avLst/>
          </a:prstGeom>
          <a:noFill/>
          <a:ln w="9525">
            <a:noFill/>
          </a:ln>
        </p:spPr>
        <p:txBody>
          <a:bodyPr lIns="92133" tIns="46066" rIns="92133" bIns="46066" anchor="b" anchorCtr="0"/>
          <a:p>
            <a:pPr lvl="0" algn="r" eaLnBrk="1" hangingPunct="1">
              <a:buNone/>
            </a:pPr>
            <a:fld id="{9A0DB2DC-4C9A-4742-B13C-FB6460FD3503}" type="slidenum">
              <a:rPr lang="zh-CN" altLang="en-US" sz="1200" dirty="0"/>
            </a:fld>
            <a:endParaRPr lang="zh-CN" altLang="en-US"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幻灯片图像占位符 1"/>
          <p:cNvSpPr>
            <a:spLocks noGrp="1" noRot="1" noChangeAspect="1" noTextEdit="1"/>
          </p:cNvSpPr>
          <p:nvPr>
            <p:ph type="sldImg"/>
          </p:nvPr>
        </p:nvSpPr>
        <p:spPr>
          <a:xfrm>
            <a:off x="917575" y="744538"/>
            <a:ext cx="4962525" cy="3722687"/>
          </a:xfrm>
          <a:ln>
            <a:solidFill>
              <a:srgbClr val="000000"/>
            </a:solidFill>
            <a:miter/>
          </a:ln>
        </p:spPr>
      </p:sp>
      <p:sp>
        <p:nvSpPr>
          <p:cNvPr id="60419" name="备注占位符 2"/>
          <p:cNvSpPr>
            <a:spLocks noGrp="1"/>
          </p:cNvSpPr>
          <p:nvPr>
            <p:ph type="body" idx="1"/>
          </p:nvPr>
        </p:nvSpPr>
        <p:spPr>
          <a:noFill/>
          <a:ln>
            <a:noFill/>
          </a:ln>
        </p:spPr>
        <p:txBody>
          <a:bodyPr wrap="square" lIns="92133" tIns="46066" rIns="92133" bIns="46066" anchor="t" anchorCtr="0"/>
          <a:p>
            <a:pPr lvl="0"/>
            <a:endParaRPr lang="zh-CN" altLang="en-US" dirty="0"/>
          </a:p>
          <a:p>
            <a:pPr lvl="0"/>
            <a:endParaRPr lang="zh-CN" altLang="en-US" dirty="0"/>
          </a:p>
          <a:p>
            <a:pPr lvl="0"/>
            <a:endParaRPr lang="zh-CN" altLang="en-US" dirty="0"/>
          </a:p>
        </p:txBody>
      </p:sp>
      <p:sp>
        <p:nvSpPr>
          <p:cNvPr id="60420" name="灯片编号占位符 3"/>
          <p:cNvSpPr txBox="1">
            <a:spLocks noGrp="1"/>
          </p:cNvSpPr>
          <p:nvPr>
            <p:ph type="sldNum" sz="quarter"/>
          </p:nvPr>
        </p:nvSpPr>
        <p:spPr>
          <a:xfrm>
            <a:off x="3849688" y="9429750"/>
            <a:ext cx="2946400" cy="496888"/>
          </a:xfrm>
          <a:prstGeom prst="rect">
            <a:avLst/>
          </a:prstGeom>
          <a:noFill/>
          <a:ln w="9525">
            <a:noFill/>
          </a:ln>
        </p:spPr>
        <p:txBody>
          <a:bodyPr lIns="92133" tIns="46066" rIns="92133" bIns="46066" anchor="b" anchorCtr="0"/>
          <a:p>
            <a:pPr lvl="0" algn="r" eaLnBrk="1" hangingPunct="1">
              <a:buNone/>
            </a:pPr>
            <a:fld id="{9A0DB2DC-4C9A-4742-B13C-FB6460FD3503}" type="slidenum">
              <a:rPr lang="zh-CN" altLang="en-US" sz="1200" dirty="0"/>
            </a:fld>
            <a:endParaRPr lang="zh-CN" altLang="en-US" sz="12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2" name="幻灯片图像占位符 1"/>
          <p:cNvSpPr>
            <a:spLocks noGrp="1" noRot="1" noChangeAspect="1" noTextEdit="1"/>
          </p:cNvSpPr>
          <p:nvPr>
            <p:ph type="sldImg"/>
          </p:nvPr>
        </p:nvSpPr>
        <p:spPr>
          <a:xfrm>
            <a:off x="917575" y="744538"/>
            <a:ext cx="4962525" cy="3722687"/>
          </a:xfrm>
          <a:ln>
            <a:solidFill>
              <a:srgbClr val="000000"/>
            </a:solidFill>
            <a:miter/>
          </a:ln>
        </p:spPr>
      </p:sp>
      <p:sp>
        <p:nvSpPr>
          <p:cNvPr id="3" name="备注占位符 2"/>
          <p:cNvSpPr>
            <a:spLocks noGrp="1"/>
          </p:cNvSpPr>
          <p:nvPr>
            <p:ph type="body" idx="1"/>
          </p:nvPr>
        </p:nvSpPr>
        <p:spPr/>
        <p:txBody>
          <a:bodyPr lIns="92133" tIns="46066" rIns="92133" bIns="46066" rtlCol="0">
            <a:normAutofit/>
          </a:bodyPr>
          <a:lstStyle/>
          <a:p>
            <a:pPr marL="316230" marR="0" lvl="1" indent="-316230" algn="l" defTabSz="914400" rtl="0" eaLnBrk="0" fontAlgn="base" latinLnBrk="0" hangingPunct="0">
              <a:lnSpc>
                <a:spcPct val="80000"/>
              </a:lnSpc>
              <a:spcBef>
                <a:spcPct val="30000"/>
              </a:spcBef>
              <a:spcAft>
                <a:spcPct val="0"/>
              </a:spcAft>
              <a:buClrTx/>
              <a:buSzPct val="90000"/>
              <a:buFontTx/>
              <a:buNone/>
              <a:defRPr/>
            </a:pPr>
            <a:r>
              <a:rPr kumimoji="0" lang="en-US" altLang="zh-CN" sz="12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Arial Unicode MS" pitchFamily="34" charset="-122"/>
              </a:rPr>
              <a:t>    BIA</a:t>
            </a:r>
            <a:r>
              <a:rPr kumimoji="0" lang="zh-CN" altLang="en-US" sz="12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Arial Unicode MS" pitchFamily="34" charset="-122"/>
              </a:rPr>
              <a:t>是在风险分析的基础上，分析业务功能依赖的重要信息系统资源、评估特定灾难场景下各种信息系统中断产生的经济损失和非财务因素影响</a:t>
            </a:r>
            <a:endParaRPr kumimoji="0" lang="zh-CN" altLang="en-US" sz="12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Arial Unicode MS" pitchFamily="34" charset="-122"/>
            </a:endParaRPr>
          </a:p>
          <a:p>
            <a:pPr marL="316230" marR="0" lvl="1" indent="-316230" algn="l" defTabSz="914400" rtl="0" eaLnBrk="0" fontAlgn="base" latinLnBrk="0" hangingPunct="0">
              <a:lnSpc>
                <a:spcPct val="80000"/>
              </a:lnSpc>
              <a:spcBef>
                <a:spcPct val="30000"/>
              </a:spcBef>
              <a:spcAft>
                <a:spcPct val="0"/>
              </a:spcAft>
              <a:buClrTx/>
              <a:buSzPct val="90000"/>
              <a:buFontTx/>
              <a:buNone/>
              <a:defRPr/>
            </a:pPr>
            <a:endParaRPr kumimoji="0" lang="en-US" altLang="zh-CN" sz="1200" b="0" i="0" u="none"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endParaRPr>
          </a:p>
          <a:p>
            <a:pPr marL="316230" marR="0" lvl="1" indent="-316230" algn="l" defTabSz="914400" rtl="0" eaLnBrk="0" fontAlgn="base" latinLnBrk="0" hangingPunct="0">
              <a:lnSpc>
                <a:spcPct val="80000"/>
              </a:lnSpc>
              <a:spcBef>
                <a:spcPct val="30000"/>
              </a:spcBef>
              <a:spcAft>
                <a:spcPct val="0"/>
              </a:spcAft>
              <a:buClrTx/>
              <a:buSzPct val="90000"/>
              <a:buFont typeface="Wingdings" panose="05000000000000000000" pitchFamily="2" charset="2"/>
              <a:buChar char="Ø"/>
              <a:defRPr/>
            </a:pPr>
            <a:r>
              <a:rPr kumimoji="0" lang="zh-CN" altLang="zh-CN" sz="1200" b="0" i="0" u="none"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在制定业务连续性策略以及相关风险对策，特别是</a:t>
            </a:r>
            <a:r>
              <a:rPr kumimoji="0" lang="en-US" altLang="zh-CN" sz="1200" b="0" i="0" u="none"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BCP</a:t>
            </a:r>
            <a:r>
              <a:rPr kumimoji="0" lang="zh-CN" altLang="zh-CN" sz="1200" b="0" i="0" u="none"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的后续执行时，</a:t>
            </a:r>
            <a:r>
              <a:rPr kumimoji="0" lang="en-US" altLang="zh-CN" sz="1200" b="0" i="0" u="none"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BIA</a:t>
            </a:r>
            <a:r>
              <a:rPr kumimoji="0" lang="zh-CN" altLang="zh-CN" sz="1200" b="0" i="0" u="none"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是一个关</a:t>
            </a:r>
            <a:r>
              <a:rPr kumimoji="0" lang="zh-CN" altLang="en-US" sz="1200" b="0" i="0" u="none"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键</a:t>
            </a:r>
            <a:r>
              <a:rPr kumimoji="0" lang="zh-CN" altLang="zh-CN" sz="1200" b="0" i="0" u="none"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步骤。</a:t>
            </a:r>
            <a:endParaRPr kumimoji="0" lang="zh-CN" altLang="zh-CN" sz="1200" b="0" i="0" u="none"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endParaRPr>
          </a:p>
          <a:p>
            <a:pPr marL="316230" marR="0" lvl="1" indent="-316230" algn="l" defTabSz="914400" rtl="0" eaLnBrk="0" fontAlgn="base" latinLnBrk="0" hangingPunct="0">
              <a:lnSpc>
                <a:spcPct val="80000"/>
              </a:lnSpc>
              <a:spcBef>
                <a:spcPct val="30000"/>
              </a:spcBef>
              <a:spcAft>
                <a:spcPct val="0"/>
              </a:spcAft>
              <a:buClrTx/>
              <a:buSzPct val="90000"/>
              <a:buFont typeface="Wingdings" panose="05000000000000000000" pitchFamily="2" charset="2"/>
              <a:buChar char="Ø"/>
              <a:defRPr/>
            </a:pPr>
            <a:r>
              <a:rPr kumimoji="0" lang="en-US" altLang="zh-CN" sz="1200" b="1" i="0" u="sng"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BIA</a:t>
            </a:r>
            <a:r>
              <a:rPr kumimoji="0" lang="zh-CN" altLang="zh-CN" sz="1200" b="1" i="0" u="sng"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用</a:t>
            </a:r>
            <a:r>
              <a:rPr kumimoji="0" lang="zh-CN" altLang="en-US" sz="1200" b="1" i="0" u="sng"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于</a:t>
            </a:r>
            <a:r>
              <a:rPr kumimoji="0" lang="zh-CN" altLang="zh-CN" sz="1200" b="1" i="0" u="sng"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评估关键流程（和支持这些流程的</a:t>
            </a:r>
            <a:r>
              <a:rPr kumimoji="0" lang="en-US" altLang="zh-CN" sz="1200" b="1" i="0" u="sng"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IT</a:t>
            </a:r>
            <a:r>
              <a:rPr kumimoji="0" lang="zh-CN" altLang="zh-CN" sz="1200" b="1" i="0" u="sng"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组件）以及确定时间范围、优先级、资源和相关性。即使在执行</a:t>
            </a:r>
            <a:r>
              <a:rPr kumimoji="0" lang="en-US" altLang="zh-CN" sz="1200" b="1" i="0" u="sng"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BIA </a:t>
            </a:r>
            <a:r>
              <a:rPr kumimoji="0" lang="zh-CN" altLang="zh-CN" sz="1200" b="1" i="0" u="sng"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之前已完成广泛的风险评估</a:t>
            </a:r>
            <a:r>
              <a:rPr kumimoji="0" lang="zh-CN" altLang="en-US" sz="1200" b="1" i="0" u="sng"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a:t>
            </a:r>
            <a:r>
              <a:rPr kumimoji="0" lang="en-US" altLang="zh-CN" sz="1200" b="1" i="0" u="sng"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RA</a:t>
            </a:r>
            <a:r>
              <a:rPr kumimoji="0" lang="zh-CN" altLang="en-US" sz="1200" b="1" i="0" u="sng"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a:t>
            </a:r>
            <a:r>
              <a:rPr kumimoji="0" lang="zh-CN" altLang="zh-CN" sz="1200" b="1" i="0" u="sng"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，而且已将重要事件和风险计入</a:t>
            </a:r>
            <a:r>
              <a:rPr kumimoji="0" lang="en-US" altLang="zh-CN" sz="1200" b="1" i="0" u="sng"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BIA</a:t>
            </a:r>
            <a:r>
              <a:rPr kumimoji="0" lang="zh-CN" altLang="zh-CN" sz="1200" b="1" i="0" u="sng"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中，也要对惯例结果进行重复检查。</a:t>
            </a:r>
            <a:r>
              <a:rPr kumimoji="0" lang="zh-CN" altLang="zh-CN" sz="1200" b="0" i="0" u="none"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通常，</a:t>
            </a:r>
            <a:r>
              <a:rPr kumimoji="0" lang="en-US" altLang="zh-CN" sz="1200" b="0" i="0" u="none"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BIA</a:t>
            </a:r>
            <a:r>
              <a:rPr kumimoji="0" lang="zh-CN" altLang="zh-CN" sz="1200" b="0" i="0" u="none"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会 发现某个相对隐蔽但支持关键业务流程的重要组件。对于将</a:t>
            </a:r>
            <a:r>
              <a:rPr kumimoji="0" lang="en-US" altLang="zh-CN" sz="1200" b="0" i="0" u="none"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IT</a:t>
            </a:r>
            <a:r>
              <a:rPr kumimoji="0" lang="zh-CN" altLang="zh-CN" sz="1200" b="0" i="0" u="none"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活动外包给第三方服务提供商的情况，还应考虑相关合同承诺（在</a:t>
            </a:r>
            <a:r>
              <a:rPr kumimoji="0" lang="en-US" altLang="zh-CN" sz="1200" b="0" i="0" u="none"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BCP</a:t>
            </a:r>
            <a:r>
              <a:rPr kumimoji="0" lang="zh-CN" altLang="zh-CN" sz="1200" b="0" i="0" u="none"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的背景下）。</a:t>
            </a:r>
            <a:endParaRPr kumimoji="0" lang="en-US" altLang="zh-CN" sz="1200" b="0" i="0" u="none"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endParaRPr>
          </a:p>
          <a:p>
            <a:pPr marL="316230" marR="0" lvl="1" indent="-316230" algn="l" defTabSz="914400" rtl="0" eaLnBrk="0" fontAlgn="base" latinLnBrk="0" hangingPunct="0">
              <a:lnSpc>
                <a:spcPct val="80000"/>
              </a:lnSpc>
              <a:spcBef>
                <a:spcPct val="30000"/>
              </a:spcBef>
              <a:spcAft>
                <a:spcPct val="0"/>
              </a:spcAft>
              <a:buClrTx/>
              <a:buSzPct val="90000"/>
              <a:buFont typeface="Wingdings" panose="05000000000000000000" pitchFamily="2" charset="2"/>
              <a:buChar char="Ø"/>
              <a:defRPr/>
            </a:pPr>
            <a:r>
              <a:rPr kumimoji="0" lang="zh-CN" altLang="zh-CN" sz="1200" b="0" i="0" u="none"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要成功执行这一阶段，负责人</a:t>
            </a:r>
            <a:r>
              <a:rPr kumimoji="0" lang="zh-CN" altLang="zh-CN" sz="1200" b="1" i="0" u="sng"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应了解组织、关键业务流程以及组织用来支持关键业务流程的</a:t>
            </a:r>
            <a:r>
              <a:rPr kumimoji="0" lang="en-US" altLang="zh-CN" sz="1200" b="1" i="0" u="sng"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IS</a:t>
            </a:r>
            <a:r>
              <a:rPr kumimoji="0" lang="zh-CN" altLang="zh-CN" sz="1200" b="1" i="0" u="sng"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资源。通常，这些信息可以从风险评估结果中获得。</a:t>
            </a:r>
            <a:r>
              <a:rPr kumimoji="0" lang="en-US" altLang="zh-CN" sz="1200" b="1" i="0" u="sng"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BIA</a:t>
            </a:r>
            <a:r>
              <a:rPr kumimoji="0" lang="zh-CN" altLang="zh-CN" sz="1200" b="1" i="0" u="sng"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需要高级管理层的大力支持及</a:t>
            </a:r>
            <a:r>
              <a:rPr kumimoji="0" lang="en-US" altLang="zh-CN" sz="1200" b="1" i="0" u="sng"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IT</a:t>
            </a:r>
            <a:r>
              <a:rPr kumimoji="0" lang="zh-CN" altLang="zh-CN" sz="1200" b="1" i="0" u="sng"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人员和终端用户的广泛参与</a:t>
            </a:r>
            <a:r>
              <a:rPr kumimoji="0" lang="zh-CN" altLang="zh-CN" sz="1200" b="0" i="0" u="none"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。支持组织业务流程的信息资源（如应用程序、数据、网络、系统软件、设施）的重要性必须由高级管理层批准。</a:t>
            </a:r>
            <a:r>
              <a:rPr kumimoji="0" lang="zh-CN" altLang="en-US" sz="1200" b="0" i="0" u="none"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（注：从宏观到微观，自顶向下分析：行业</a:t>
            </a:r>
            <a:r>
              <a:rPr kumimoji="0" lang="en-US" altLang="zh-CN" sz="1200" b="0" i="0" u="none"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a:t>
            </a:r>
            <a:r>
              <a:rPr kumimoji="0" lang="zh-CN" altLang="en-US" sz="1200" b="0" i="0" u="none"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企业，业务</a:t>
            </a:r>
            <a:r>
              <a:rPr kumimoji="0" lang="en-US" altLang="zh-CN" sz="1200" b="0" i="0" u="none"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a:t>
            </a:r>
            <a:r>
              <a:rPr kumimoji="0" lang="zh-CN" altLang="en-US" sz="1200" b="0" i="0" u="none"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业务流程</a:t>
            </a:r>
            <a:r>
              <a:rPr kumimoji="0" lang="en-US" altLang="zh-CN" sz="1200" b="0" i="0" u="none"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a:t>
            </a:r>
            <a:r>
              <a:rPr kumimoji="0" lang="zh-CN" altLang="en-US" sz="1200" b="0" i="0" u="none"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应用系统</a:t>
            </a:r>
            <a:r>
              <a:rPr kumimoji="0" lang="en-US" altLang="zh-CN" sz="1200" b="0" i="0" u="none"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—IT</a:t>
            </a:r>
            <a:r>
              <a:rPr kumimoji="0" lang="zh-CN" altLang="en-US" sz="1200" b="0" i="0" u="none"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rPr>
              <a:t>基础架构）</a:t>
            </a:r>
            <a:endParaRPr kumimoji="0" lang="en-US" altLang="zh-CN" sz="1200" b="0" i="0" u="none" strike="noStrike" kern="1200" cap="none" spc="0" normalizeH="0" baseline="0" noProof="0" dirty="0" smtClean="0">
              <a:ln>
                <a:noFill/>
              </a:ln>
              <a:solidFill>
                <a:schemeClr val="tx1"/>
              </a:solidFill>
              <a:effectLst/>
              <a:uLnTx/>
              <a:uFillTx/>
              <a:latin typeface="+mn-ea"/>
              <a:ea typeface="+mn-ea"/>
              <a:cs typeface="+mn-cs"/>
              <a:sym typeface="新宋体" panose="02010609030101010101" charset="-122"/>
            </a:endParaRP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altLang="zh-CN" sz="1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7</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月</a:t>
            </a: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20</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日</a:t>
            </a: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6</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时</a:t>
            </a: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32</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分，湖北省恩施市崔家坝镇水田坝村发生山体滑坡，导致川气东送管道袁家湾隧道出口</a:t>
            </a: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1</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公里处干线管道断裂、天然气泄漏并爆燃，造成恩施输气站</a:t>
            </a: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白岩阀室</a:t>
            </a: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20.9</a:t>
            </a: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公里管线停输，下游气源中断。 管道</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泄漏造成川气东送管道上游普光等大幅压产，川气东送管道利川以东用户大幅压减气量。为最大限度降低对上下游影响，积极采取应对措施，做好市场保供。</a:t>
            </a:r>
            <a:endParaRPr kumimoji="0" lang="zh-CN" altLang="en-US" sz="1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1" i="0" u="none" strike="noStrike" kern="1200" cap="none" spc="0" normalizeH="0" baseline="0" noProof="0" dirty="0" smtClean="0">
                <a:ln>
                  <a:noFill/>
                </a:ln>
                <a:solidFill>
                  <a:schemeClr val="tx1"/>
                </a:solidFill>
                <a:effectLst/>
                <a:uLnTx/>
                <a:uFillTx/>
                <a:latin typeface="+mn-lt"/>
                <a:ea typeface="+mn-ea"/>
                <a:cs typeface="+mn-cs"/>
              </a:rPr>
              <a:t>一是</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及时与用户通报情况并采取压减措施，利川以东市场由</a:t>
            </a: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2400</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万方</a:t>
            </a: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日压减到</a:t>
            </a: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700</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万方</a:t>
            </a: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日左右，主要是压减浙江、江苏、湖北、安徽及江西等地方工业用气，大幅减少或停供中国石化内部企业武汉石化、扬子、金陵及金坛储气库等系统内用气。</a:t>
            </a:r>
            <a:endParaRPr kumimoji="0" lang="zh-CN" altLang="en-US" sz="1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1" i="0" u="none" strike="noStrike" kern="1200" cap="none" spc="0" normalizeH="0" baseline="0" noProof="0" dirty="0" smtClean="0">
                <a:ln>
                  <a:noFill/>
                </a:ln>
                <a:solidFill>
                  <a:schemeClr val="tx1"/>
                </a:solidFill>
                <a:effectLst/>
                <a:uLnTx/>
                <a:uFillTx/>
                <a:latin typeface="+mn-lt"/>
                <a:ea typeface="+mn-ea"/>
                <a:cs typeface="+mn-cs"/>
              </a:rPr>
              <a:t>二是</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积极协调中石油通过姜家湾联络线由西气东输二线向川气东送管道下游增供补充资源，保障管道下游居民生活用气不受影响。目前，西气东输二线向川气东送管道补充气量约为</a:t>
            </a: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700</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万方</a:t>
            </a: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日。</a:t>
            </a:r>
            <a:endParaRPr kumimoji="0" lang="zh-CN" altLang="en-US" sz="1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1" i="0" u="none" strike="noStrike" kern="1200" cap="none" spc="0" normalizeH="0" baseline="0" noProof="0" dirty="0" smtClean="0">
                <a:ln>
                  <a:noFill/>
                </a:ln>
                <a:solidFill>
                  <a:schemeClr val="tx1"/>
                </a:solidFill>
                <a:effectLst/>
                <a:uLnTx/>
                <a:uFillTx/>
                <a:latin typeface="+mn-lt"/>
                <a:ea typeface="+mn-ea"/>
                <a:cs typeface="+mn-cs"/>
              </a:rPr>
              <a:t>三是</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协调中石油及时增供江苏用户</a:t>
            </a: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600-700</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万方</a:t>
            </a: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日，保障江苏市场平稳供应。</a:t>
            </a:r>
            <a:endParaRPr kumimoji="0" lang="zh-CN" altLang="en-US" sz="1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1" i="0" u="none" strike="noStrike" kern="1200" cap="none" spc="0" normalizeH="0" baseline="0" noProof="0" dirty="0" smtClean="0">
                <a:ln>
                  <a:noFill/>
                </a:ln>
                <a:solidFill>
                  <a:schemeClr val="tx1"/>
                </a:solidFill>
                <a:effectLst/>
                <a:uLnTx/>
                <a:uFillTx/>
                <a:latin typeface="+mn-lt"/>
                <a:ea typeface="+mn-ea"/>
                <a:cs typeface="+mn-cs"/>
              </a:rPr>
              <a:t>四是</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调整进口</a:t>
            </a: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LNG</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资源供给，将中国石化到青岛的</a:t>
            </a: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LNG</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船调整到宁波接收站，由中海油向浙江省管道增供资源</a:t>
            </a: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600</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万方</a:t>
            </a: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日，保障浙江燃气电厂发电需求、下游工业用户装置平稳运行。</a:t>
            </a:r>
            <a:endParaRPr kumimoji="0" lang="zh-CN" altLang="en-US" sz="1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1" i="0" u="none" strike="noStrike" kern="1200" cap="none" spc="0" normalizeH="0" baseline="0" noProof="0" dirty="0" smtClean="0">
                <a:ln>
                  <a:noFill/>
                </a:ln>
                <a:solidFill>
                  <a:schemeClr val="tx1"/>
                </a:solidFill>
                <a:effectLst/>
                <a:uLnTx/>
                <a:uFillTx/>
                <a:latin typeface="+mn-lt"/>
                <a:ea typeface="+mn-ea"/>
                <a:cs typeface="+mn-cs"/>
              </a:rPr>
              <a:t>五是</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迅速协调中国石化华北大牛地气田提高外输气量</a:t>
            </a: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150</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万方</a:t>
            </a: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日，储气库采气</a:t>
            </a: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200</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万方／日，补充因进口</a:t>
            </a: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LNG</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资源调整造成的华北地区供气缺口。</a:t>
            </a:r>
            <a:endParaRPr kumimoji="0" lang="zh-CN" altLang="en-US" sz="1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61444" name="灯片编号占位符 3"/>
          <p:cNvSpPr txBox="1">
            <a:spLocks noGrp="1"/>
          </p:cNvSpPr>
          <p:nvPr>
            <p:ph type="sldNum" sz="quarter"/>
          </p:nvPr>
        </p:nvSpPr>
        <p:spPr>
          <a:xfrm>
            <a:off x="3849688" y="9429750"/>
            <a:ext cx="2946400" cy="496888"/>
          </a:xfrm>
          <a:prstGeom prst="rect">
            <a:avLst/>
          </a:prstGeom>
          <a:noFill/>
          <a:ln w="9525">
            <a:noFill/>
          </a:ln>
        </p:spPr>
        <p:txBody>
          <a:bodyPr lIns="92133" tIns="46066" rIns="92133" bIns="46066" anchor="b" anchorCtr="0"/>
          <a:p>
            <a:pPr lvl="0" algn="r" eaLnBrk="1" hangingPunct="1"/>
            <a:fld id="{9A0DB2DC-4C9A-4742-B13C-FB6460FD3503}" type="slidenum">
              <a:rPr lang="en-US" altLang="zh-CN" sz="1200" dirty="0">
                <a:ea typeface="楷体_GB2312" pitchFamily="49" charset="-122"/>
              </a:rPr>
            </a:fld>
            <a:endParaRPr lang="en-US" altLang="zh-CN" sz="1200" dirty="0">
              <a:ea typeface="楷体_GB2312" pitchFamily="49"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6" name="幻灯片图像占位符 1"/>
          <p:cNvSpPr>
            <a:spLocks noGrp="1" noRot="1" noChangeAspect="1" noTextEdit="1"/>
          </p:cNvSpPr>
          <p:nvPr>
            <p:ph type="sldImg"/>
          </p:nvPr>
        </p:nvSpPr>
        <p:spPr>
          <a:xfrm>
            <a:off x="917575" y="744538"/>
            <a:ext cx="4962525" cy="3722687"/>
          </a:xfrm>
          <a:ln>
            <a:solidFill>
              <a:srgbClr val="000000"/>
            </a:solidFill>
            <a:miter/>
          </a:ln>
        </p:spPr>
      </p:sp>
      <p:sp>
        <p:nvSpPr>
          <p:cNvPr id="62467" name="备注占位符 2"/>
          <p:cNvSpPr>
            <a:spLocks noGrp="1"/>
          </p:cNvSpPr>
          <p:nvPr>
            <p:ph type="body" idx="1"/>
          </p:nvPr>
        </p:nvSpPr>
        <p:spPr>
          <a:noFill/>
          <a:ln>
            <a:noFill/>
          </a:ln>
        </p:spPr>
        <p:txBody>
          <a:bodyPr wrap="square" lIns="92133" tIns="46066" rIns="92133" bIns="46066" anchor="t" anchorCtr="0"/>
          <a:p>
            <a:pPr lvl="0"/>
            <a:endParaRPr lang="zh-CN" altLang="en-US" dirty="0">
              <a:latin typeface="Times New Roman" panose="02020603050405020304" pitchFamily="18" charset="0"/>
              <a:cs typeface="Times New Roman" panose="02020603050405020304" pitchFamily="18" charset="0"/>
            </a:endParaRPr>
          </a:p>
          <a:p>
            <a:pPr lvl="0"/>
            <a:r>
              <a:rPr lang="en-US" altLang="zh-CN" dirty="0">
                <a:latin typeface="Times New Roman" panose="02020603050405020304" pitchFamily="18" charset="0"/>
                <a:cs typeface="Times New Roman" panose="02020603050405020304" pitchFamily="18" charset="0"/>
              </a:rPr>
              <a:t>Consistency: Provision of a standard method for identifying, acquiring, allocating, and tracking resources. </a:t>
            </a:r>
            <a:endParaRPr lang="en-US" altLang="zh-CN" dirty="0">
              <a:latin typeface="Times New Roman" panose="02020603050405020304" pitchFamily="18" charset="0"/>
              <a:cs typeface="Times New Roman" panose="02020603050405020304" pitchFamily="18" charset="0"/>
            </a:endParaRPr>
          </a:p>
          <a:p>
            <a:pPr lvl="0"/>
            <a:r>
              <a:rPr lang="en-US" altLang="zh-CN" dirty="0">
                <a:latin typeface="Times New Roman" panose="02020603050405020304" pitchFamily="18" charset="0"/>
                <a:cs typeface="Times New Roman" panose="02020603050405020304" pitchFamily="18" charset="0"/>
              </a:rPr>
              <a:t>Standardization: Resource classification to improve the effectiveness of mutual aid agreements or assistance agreements. </a:t>
            </a:r>
            <a:endParaRPr lang="en-US" altLang="zh-CN" dirty="0">
              <a:latin typeface="Times New Roman" panose="02020603050405020304" pitchFamily="18" charset="0"/>
              <a:cs typeface="Times New Roman" panose="02020603050405020304" pitchFamily="18" charset="0"/>
            </a:endParaRPr>
          </a:p>
          <a:p>
            <a:pPr lvl="0"/>
            <a:r>
              <a:rPr lang="en-US" altLang="zh-CN" dirty="0">
                <a:latin typeface="Times New Roman" panose="02020603050405020304" pitchFamily="18" charset="0"/>
                <a:cs typeface="Times New Roman" panose="02020603050405020304" pitchFamily="18" charset="0"/>
              </a:rPr>
              <a:t>Coordination: Facilitation and integration of resources for optimal benefit. </a:t>
            </a:r>
            <a:endParaRPr lang="en-US" altLang="zh-CN" dirty="0">
              <a:latin typeface="Times New Roman" panose="02020603050405020304" pitchFamily="18" charset="0"/>
              <a:cs typeface="Times New Roman" panose="02020603050405020304" pitchFamily="18" charset="0"/>
            </a:endParaRPr>
          </a:p>
          <a:p>
            <a:pPr lvl="0"/>
            <a:r>
              <a:rPr lang="en-US" altLang="zh-CN" dirty="0">
                <a:latin typeface="Times New Roman" panose="02020603050405020304" pitchFamily="18" charset="0"/>
                <a:cs typeface="Times New Roman" panose="02020603050405020304" pitchFamily="18" charset="0"/>
              </a:rPr>
              <a:t>Use: Incorporating available resources from all levels of government, nongovernmental organizations (NGOs), and the private sector, where appropriate, in a jurisdiction’s resource management planning efforts. </a:t>
            </a:r>
            <a:endParaRPr lang="en-US" altLang="zh-CN" dirty="0">
              <a:latin typeface="Times New Roman" panose="02020603050405020304" pitchFamily="18" charset="0"/>
              <a:cs typeface="Times New Roman" panose="02020603050405020304" pitchFamily="18" charset="0"/>
            </a:endParaRPr>
          </a:p>
          <a:p>
            <a:pPr lvl="0"/>
            <a:r>
              <a:rPr lang="en-US" altLang="zh-CN" dirty="0">
                <a:latin typeface="Times New Roman" panose="02020603050405020304" pitchFamily="18" charset="0"/>
                <a:cs typeface="Times New Roman" panose="02020603050405020304" pitchFamily="18" charset="0"/>
              </a:rPr>
              <a:t>Information Management: Provisions for the thorough integration of communications and information management elements into resource management organizations, processes, technologies, and decision support. </a:t>
            </a:r>
            <a:endParaRPr lang="en-US" altLang="zh-CN" dirty="0">
              <a:latin typeface="Times New Roman" panose="02020603050405020304" pitchFamily="18" charset="0"/>
              <a:cs typeface="Times New Roman" panose="02020603050405020304" pitchFamily="18" charset="0"/>
            </a:endParaRPr>
          </a:p>
          <a:p>
            <a:pPr lvl="0"/>
            <a:r>
              <a:rPr lang="en-US" altLang="zh-CN" dirty="0">
                <a:latin typeface="Times New Roman" panose="02020603050405020304" pitchFamily="18" charset="0"/>
                <a:cs typeface="Times New Roman" panose="02020603050405020304" pitchFamily="18" charset="0"/>
              </a:rPr>
              <a:t>Credentialing: Use of criteria that ensure consistent training, licensure, and certification standards. </a:t>
            </a:r>
            <a:endParaRPr lang="en-US" altLang="zh-CN" dirty="0">
              <a:latin typeface="Times New Roman" panose="02020603050405020304" pitchFamily="18" charset="0"/>
              <a:cs typeface="Times New Roman" panose="02020603050405020304" pitchFamily="18" charset="0"/>
            </a:endParaRPr>
          </a:p>
          <a:p>
            <a:pPr lvl="0"/>
            <a:endParaRPr lang="zh-CN" altLang="en-US" dirty="0">
              <a:latin typeface="Times New Roman" panose="02020603050405020304" pitchFamily="18" charset="0"/>
              <a:ea typeface="Times New Roman" panose="02020603050405020304" pitchFamily="18" charset="0"/>
            </a:endParaRPr>
          </a:p>
        </p:txBody>
      </p:sp>
      <p:sp>
        <p:nvSpPr>
          <p:cNvPr id="62468" name="灯片编号占位符 3"/>
          <p:cNvSpPr txBox="1">
            <a:spLocks noGrp="1"/>
          </p:cNvSpPr>
          <p:nvPr>
            <p:ph type="sldNum" sz="quarter"/>
          </p:nvPr>
        </p:nvSpPr>
        <p:spPr>
          <a:xfrm>
            <a:off x="3849688" y="9429750"/>
            <a:ext cx="2946400" cy="496888"/>
          </a:xfrm>
          <a:prstGeom prst="rect">
            <a:avLst/>
          </a:prstGeom>
          <a:noFill/>
          <a:ln w="9525">
            <a:noFill/>
          </a:ln>
        </p:spPr>
        <p:txBody>
          <a:bodyPr lIns="92133" tIns="46066" rIns="92133" bIns="46066" anchor="b" anchorCtr="0"/>
          <a:p>
            <a:pPr lvl="0" algn="r" eaLnBrk="1" hangingPunct="1">
              <a:buNone/>
            </a:pPr>
            <a:fld id="{9A0DB2DC-4C9A-4742-B13C-FB6460FD3503}" type="slidenum">
              <a:rPr lang="zh-CN" altLang="en-US" sz="1200" dirty="0"/>
            </a:fld>
            <a:endParaRPr lang="zh-CN" altLang="en-US" sz="12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3490" name="幻灯片图像占位符 1"/>
          <p:cNvSpPr>
            <a:spLocks noGrp="1" noRot="1" noChangeAspect="1" noTextEdit="1"/>
          </p:cNvSpPr>
          <p:nvPr>
            <p:ph type="sldImg"/>
          </p:nvPr>
        </p:nvSpPr>
        <p:spPr>
          <a:xfrm>
            <a:off x="917575" y="744538"/>
            <a:ext cx="4962525" cy="3722687"/>
          </a:xfrm>
          <a:ln>
            <a:solidFill>
              <a:srgbClr val="000000"/>
            </a:solidFill>
            <a:miter/>
          </a:ln>
        </p:spPr>
      </p:sp>
      <p:sp>
        <p:nvSpPr>
          <p:cNvPr id="3" name="备注占位符 2"/>
          <p:cNvSpPr>
            <a:spLocks noGrp="1"/>
          </p:cNvSpPr>
          <p:nvPr>
            <p:ph type="body" idx="1"/>
          </p:nvPr>
        </p:nvSpPr>
        <p:spPr/>
        <p:txBody>
          <a:bodyPr lIns="92133" tIns="46066" rIns="92133" bIns="46066" rtlCol="0">
            <a:normAutofit/>
          </a:bodyPr>
          <a:lstStyle/>
          <a:p>
            <a:pPr marL="266700" marR="0" lvl="0" indent="-26670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ICS: </a:t>
            </a:r>
            <a:r>
              <a:rPr kumimoji="0" lang="zh-CN" altLang="en-US" sz="1000" b="0" i="0" u="none" strike="noStrike" kern="1200" cap="none" spc="0" normalizeH="0" baseline="0" noProof="0" dirty="0" smtClean="0">
                <a:ln>
                  <a:noFill/>
                </a:ln>
                <a:solidFill>
                  <a:schemeClr val="tx1"/>
                </a:solidFill>
                <a:effectLst/>
                <a:uLnTx/>
                <a:uFillTx/>
                <a:latin typeface="+mn-lt"/>
                <a:ea typeface="+mn-ea"/>
                <a:cs typeface="+mn-cs"/>
              </a:rPr>
              <a:t>临时性应急指挥组织：临活扩展、快速成型、多体同构</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266700" marR="0" lvl="0" indent="-266700" algn="l" defTabSz="914400" rtl="0" eaLnBrk="0" fontAlgn="base" latinLnBrk="0" hangingPunct="0">
              <a:lnSpc>
                <a:spcPct val="100000"/>
              </a:lnSpc>
              <a:spcBef>
                <a:spcPct val="3000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利用相同的组织结构，整合装备、人员和工作程序</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266700" marR="0" lvl="0" indent="-266700" algn="l" defTabSz="914400" rtl="0" eaLnBrk="0" fontAlgn="base" latinLnBrk="0" hangingPunct="0">
              <a:lnSpc>
                <a:spcPct val="100000"/>
              </a:lnSpc>
              <a:spcBef>
                <a:spcPct val="3000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适用各类事故和突发性灾害，</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266700" marR="0" lvl="0" indent="-266700" algn="l" defTabSz="914400" rtl="0" eaLnBrk="0" fontAlgn="base" latinLnBrk="0" hangingPunct="0">
              <a:lnSpc>
                <a:spcPct val="100000"/>
              </a:lnSpc>
              <a:spcBef>
                <a:spcPct val="3000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适用单个行政区或部门的行动、单个行政区内多个部门的合作、或多个行政区内多个部门的合作</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266700" marR="0" lvl="0" indent="-266700" algn="l" defTabSz="914400" rtl="0" eaLnBrk="0" fontAlgn="base" latinLnBrk="0" hangingPunct="0">
              <a:lnSpc>
                <a:spcPct val="100000"/>
              </a:lnSpc>
              <a:spcBef>
                <a:spcPct val="3000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根据事故复杂程度或规模扩展组织结构</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266700" marR="0" lvl="0" indent="-266700" algn="l" defTabSz="914400" rtl="0" eaLnBrk="0" fontAlgn="base" latinLnBrk="0" hangingPunct="0">
              <a:lnSpc>
                <a:spcPct val="100000"/>
              </a:lnSpc>
              <a:spcBef>
                <a:spcPct val="3000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强调以属地为主，不影响现有管理体制与工作程序</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266700" marR="0" lvl="0" indent="-266700" algn="l" defTabSz="914400" rtl="0" eaLnBrk="0" fontAlgn="base" latinLnBrk="0" hangingPunct="0">
              <a:lnSpc>
                <a:spcPct val="100000"/>
              </a:lnSpc>
              <a:spcBef>
                <a:spcPct val="30000"/>
              </a:spcBef>
              <a:spcAft>
                <a:spcPct val="0"/>
              </a:spcAft>
              <a:buClrTx/>
              <a:buSzTx/>
              <a:buFont typeface="Arial" panose="020B0604020202020204" pitchFamily="34" charset="0"/>
              <a:buChar char="•"/>
              <a:defRPr/>
            </a:pP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266700" marR="0" lvl="0" indent="-26670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DV100:</a:t>
            </a:r>
            <a:endPar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0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3492" name="灯片编号占位符 3"/>
          <p:cNvSpPr txBox="1">
            <a:spLocks noGrp="1"/>
          </p:cNvSpPr>
          <p:nvPr>
            <p:ph type="sldNum" sz="quarter"/>
          </p:nvPr>
        </p:nvSpPr>
        <p:spPr>
          <a:xfrm>
            <a:off x="3849688" y="9429750"/>
            <a:ext cx="2946400" cy="496888"/>
          </a:xfrm>
          <a:prstGeom prst="rect">
            <a:avLst/>
          </a:prstGeom>
          <a:noFill/>
          <a:ln w="9525">
            <a:noFill/>
          </a:ln>
        </p:spPr>
        <p:txBody>
          <a:bodyPr lIns="92133" tIns="46066" rIns="92133" bIns="46066" anchor="b" anchorCtr="0"/>
          <a:p>
            <a:pPr lvl="0" algn="r" eaLnBrk="1" hangingPunct="1">
              <a:buNone/>
            </a:pPr>
            <a:fld id="{9A0DB2DC-4C9A-4742-B13C-FB6460FD3503}" type="slidenum">
              <a:rPr lang="zh-CN" altLang="en-US" sz="1200" dirty="0"/>
            </a:fld>
            <a:endParaRPr lang="zh-CN" altLang="en-US" sz="12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4" name="幻灯片图像占位符 1"/>
          <p:cNvSpPr>
            <a:spLocks noGrp="1" noRot="1" noChangeAspect="1" noTextEdit="1"/>
          </p:cNvSpPr>
          <p:nvPr>
            <p:ph type="sldImg"/>
          </p:nvPr>
        </p:nvSpPr>
        <p:spPr>
          <a:xfrm>
            <a:off x="917575" y="744538"/>
            <a:ext cx="4962525" cy="3722687"/>
          </a:xfrm>
          <a:ln>
            <a:solidFill>
              <a:srgbClr val="000000"/>
            </a:solidFill>
            <a:miter/>
          </a:ln>
        </p:spPr>
      </p:sp>
      <p:sp>
        <p:nvSpPr>
          <p:cNvPr id="64515" name="备注占位符 2"/>
          <p:cNvSpPr>
            <a:spLocks noGrp="1"/>
          </p:cNvSpPr>
          <p:nvPr>
            <p:ph type="body" idx="1"/>
          </p:nvPr>
        </p:nvSpPr>
        <p:spPr>
          <a:noFill/>
          <a:ln>
            <a:noFill/>
          </a:ln>
        </p:spPr>
        <p:txBody>
          <a:bodyPr wrap="square" lIns="92133" tIns="46066" rIns="92133" bIns="46066" anchor="t" anchorCtr="0"/>
          <a:p>
            <a:pPr lvl="0"/>
            <a:r>
              <a:rPr lang="zh-CN" altLang="en-US" dirty="0"/>
              <a:t>统一领导，综合协调，分类管理，分级负责，属地为主的应急管理体制。</a:t>
            </a:r>
            <a:endParaRPr lang="en-US" altLang="zh-CN" dirty="0"/>
          </a:p>
          <a:p>
            <a:pPr lvl="0"/>
            <a:endParaRPr lang="en-US" altLang="zh-CN" dirty="0"/>
          </a:p>
          <a:p>
            <a:pPr lvl="0"/>
            <a:r>
              <a:rPr lang="zh-CN" altLang="en-US" dirty="0"/>
              <a:t>北京木樨园京温女孩跳楼事件：</a:t>
            </a:r>
            <a:r>
              <a:rPr lang="en-US" altLang="zh-CN" dirty="0"/>
              <a:t>2013</a:t>
            </a:r>
            <a:r>
              <a:rPr lang="zh-CN" altLang="en-US" dirty="0"/>
              <a:t>年</a:t>
            </a:r>
            <a:r>
              <a:rPr lang="en-US" altLang="zh-CN" dirty="0"/>
              <a:t>5</a:t>
            </a:r>
            <a:r>
              <a:rPr lang="zh-CN" altLang="en-US" dirty="0"/>
              <a:t>月</a:t>
            </a:r>
            <a:r>
              <a:rPr lang="en-US" altLang="zh-CN" dirty="0"/>
              <a:t>3</a:t>
            </a:r>
            <a:r>
              <a:rPr lang="zh-CN" altLang="en-US" dirty="0"/>
              <a:t>日凌晨</a:t>
            </a:r>
            <a:r>
              <a:rPr lang="en-US" altLang="zh-CN" dirty="0"/>
              <a:t>4</a:t>
            </a:r>
            <a:r>
              <a:rPr lang="zh-CN" altLang="en-US" dirty="0"/>
              <a:t>点多，在北京京温服装商城一安徽来京的女孩袁利亚离奇跳楼身亡，警察定性为自杀。</a:t>
            </a:r>
            <a:r>
              <a:rPr lang="en-US" altLang="zh-CN" dirty="0"/>
              <a:t>5</a:t>
            </a:r>
            <a:r>
              <a:rPr lang="zh-CN" altLang="en-US" dirty="0"/>
              <a:t>月</a:t>
            </a:r>
            <a:r>
              <a:rPr lang="en-US" altLang="zh-CN" dirty="0"/>
              <a:t>8</a:t>
            </a:r>
            <a:r>
              <a:rPr lang="zh-CN" altLang="en-US" dirty="0"/>
              <a:t>日上午</a:t>
            </a:r>
            <a:r>
              <a:rPr lang="en-US" altLang="zh-CN" dirty="0"/>
              <a:t>10</a:t>
            </a:r>
            <a:r>
              <a:rPr lang="zh-CN" altLang="en-US" dirty="0"/>
              <a:t>时许，北京市丰台区京温商城门前发生大量人员聚集，北京市公安局调集警力前往处置，有序疏散人流。经初步了解，本月</a:t>
            </a:r>
            <a:r>
              <a:rPr lang="en-US" altLang="zh-CN" dirty="0"/>
              <a:t>3</a:t>
            </a:r>
            <a:r>
              <a:rPr lang="zh-CN" altLang="en-US" dirty="0"/>
              <a:t>日凌晨，一名安徽籍</a:t>
            </a:r>
            <a:r>
              <a:rPr lang="en-US" altLang="zh-CN" dirty="0"/>
              <a:t>22</a:t>
            </a:r>
            <a:r>
              <a:rPr lang="zh-CN" altLang="en-US" dirty="0"/>
              <a:t>岁女青年在京温商城内坠楼身亡。今日，其家属及部分同乡相互邀集到京温商城门前反映问题，并引发围观。</a:t>
            </a:r>
            <a:br>
              <a:rPr lang="zh-CN" altLang="en-US" dirty="0"/>
            </a:br>
            <a:endParaRPr lang="en-US" altLang="zh-CN" dirty="0"/>
          </a:p>
          <a:p>
            <a:pPr lvl="0"/>
            <a:r>
              <a:rPr lang="zh-CN" altLang="en-US" dirty="0"/>
              <a:t>央视火灾，</a:t>
            </a:r>
            <a:r>
              <a:rPr lang="en-US" altLang="zh-CN" dirty="0"/>
              <a:t>723</a:t>
            </a:r>
            <a:r>
              <a:rPr lang="zh-CN" altLang="en-US" dirty="0"/>
              <a:t>温家宝，政治诉求与业务诉求分开考虑</a:t>
            </a:r>
            <a:endParaRPr lang="en-US" altLang="zh-CN" dirty="0"/>
          </a:p>
          <a:p>
            <a:pPr lvl="0"/>
            <a:endParaRPr lang="en-US" altLang="zh-CN" dirty="0"/>
          </a:p>
          <a:p>
            <a:pPr lvl="0"/>
            <a:r>
              <a:rPr lang="zh-CN" altLang="en-US" dirty="0"/>
              <a:t>双向启动机制</a:t>
            </a:r>
            <a:endParaRPr lang="en-US" altLang="zh-CN" dirty="0"/>
          </a:p>
          <a:p>
            <a:pPr lvl="0"/>
            <a:endParaRPr lang="en-US" altLang="zh-CN" dirty="0"/>
          </a:p>
          <a:p>
            <a:pPr lvl="0"/>
            <a:r>
              <a:rPr lang="zh-CN" altLang="en-US" dirty="0"/>
              <a:t>毛泽东在</a:t>
            </a:r>
            <a:r>
              <a:rPr lang="en-US" altLang="zh-CN" dirty="0"/>
              <a:t>1938</a:t>
            </a:r>
            <a:r>
              <a:rPr lang="zh-CN" altLang="en-US" dirty="0"/>
              <a:t>年</a:t>
            </a:r>
            <a:r>
              <a:rPr lang="en-US" altLang="zh-CN" dirty="0"/>
              <a:t>5</a:t>
            </a:r>
            <a:r>
              <a:rPr lang="zh-CN" altLang="en-US" dirty="0"/>
              <a:t>月撰写的</a:t>
            </a:r>
            <a:r>
              <a:rPr lang="en-US" altLang="zh-CN" dirty="0"/>
              <a:t>《</a:t>
            </a:r>
            <a:r>
              <a:rPr lang="zh-CN" altLang="en-US" dirty="0"/>
              <a:t>抗日游击战争的战略问题</a:t>
            </a:r>
            <a:r>
              <a:rPr lang="en-US" altLang="zh-CN" dirty="0"/>
              <a:t>》</a:t>
            </a:r>
            <a:endParaRPr lang="zh-CN" altLang="en-US" dirty="0"/>
          </a:p>
        </p:txBody>
      </p:sp>
      <p:sp>
        <p:nvSpPr>
          <p:cNvPr id="64516" name="灯片编号占位符 3"/>
          <p:cNvSpPr txBox="1">
            <a:spLocks noGrp="1"/>
          </p:cNvSpPr>
          <p:nvPr>
            <p:ph type="sldNum" sz="quarter"/>
          </p:nvPr>
        </p:nvSpPr>
        <p:spPr>
          <a:xfrm>
            <a:off x="3849688" y="9429750"/>
            <a:ext cx="2946400" cy="496888"/>
          </a:xfrm>
          <a:prstGeom prst="rect">
            <a:avLst/>
          </a:prstGeom>
          <a:noFill/>
          <a:ln w="9525">
            <a:noFill/>
          </a:ln>
        </p:spPr>
        <p:txBody>
          <a:bodyPr lIns="92133" tIns="46066" rIns="92133" bIns="46066" anchor="b" anchorCtr="0"/>
          <a:p>
            <a:pPr lvl="0" algn="r" eaLnBrk="1" hangingPunct="1">
              <a:buNone/>
            </a:pPr>
            <a:fld id="{9A0DB2DC-4C9A-4742-B13C-FB6460FD3503}" type="slidenum">
              <a:rPr lang="zh-CN" altLang="en-US" sz="1200" dirty="0"/>
            </a:fld>
            <a:endParaRPr lang="zh-CN" altLang="en-US" sz="12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8" name="幻灯片图像占位符 1"/>
          <p:cNvSpPr>
            <a:spLocks noGrp="1" noRot="1" noChangeAspect="1" noTextEdit="1"/>
          </p:cNvSpPr>
          <p:nvPr>
            <p:ph type="sldImg"/>
          </p:nvPr>
        </p:nvSpPr>
        <p:spPr>
          <a:xfrm>
            <a:off x="917575" y="744538"/>
            <a:ext cx="4962525" cy="3722687"/>
          </a:xfrm>
          <a:ln>
            <a:solidFill>
              <a:srgbClr val="000000"/>
            </a:solidFill>
            <a:miter/>
          </a:ln>
        </p:spPr>
      </p:sp>
      <p:sp>
        <p:nvSpPr>
          <p:cNvPr id="65539" name="备注占位符 2"/>
          <p:cNvSpPr>
            <a:spLocks noGrp="1"/>
          </p:cNvSpPr>
          <p:nvPr>
            <p:ph type="body" idx="1"/>
          </p:nvPr>
        </p:nvSpPr>
        <p:spPr>
          <a:noFill/>
          <a:ln>
            <a:noFill/>
          </a:ln>
        </p:spPr>
        <p:txBody>
          <a:bodyPr wrap="square" lIns="92133" tIns="46066" rIns="92133" bIns="46066" anchor="t" anchorCtr="0"/>
          <a:p>
            <a:pPr lvl="0"/>
            <a:r>
              <a:rPr lang="zh-CN" altLang="en-US" dirty="0"/>
              <a:t>预案中的综合研判职能交给谁</a:t>
            </a:r>
            <a:endParaRPr lang="en-US" altLang="zh-CN" dirty="0"/>
          </a:p>
          <a:p>
            <a:pPr marL="0" lvl="1" indent="0"/>
            <a:r>
              <a:rPr lang="zh-CN" altLang="en-US" dirty="0"/>
              <a:t>职员：少量固定职员，应急时大量受训人员入场（藏兵于民为主）</a:t>
            </a:r>
            <a:endParaRPr lang="en-US" altLang="zh-CN" dirty="0"/>
          </a:p>
          <a:p>
            <a:pPr lvl="0"/>
            <a:endParaRPr lang="en-US" altLang="zh-CN" dirty="0"/>
          </a:p>
          <a:p>
            <a:pPr lvl="0"/>
            <a:r>
              <a:rPr lang="zh-CN" altLang="en-US" dirty="0"/>
              <a:t>哈尔滨火灾时，</a:t>
            </a:r>
            <a:r>
              <a:rPr lang="en-US" altLang="zh-CN" dirty="0"/>
              <a:t>15</a:t>
            </a:r>
            <a:r>
              <a:rPr lang="zh-CN" altLang="en-US" dirty="0"/>
              <a:t>个小时找不到建筑物的图纸</a:t>
            </a:r>
            <a:endParaRPr lang="en-US" altLang="zh-CN" dirty="0"/>
          </a:p>
          <a:p>
            <a:pPr lvl="0"/>
            <a:endParaRPr lang="en-US" altLang="zh-CN" dirty="0"/>
          </a:p>
          <a:p>
            <a:pPr lvl="0"/>
            <a:r>
              <a:rPr lang="zh-CN" altLang="en-US" dirty="0"/>
              <a:t>专家如何进入</a:t>
            </a:r>
            <a:endParaRPr lang="zh-CN" altLang="en-US" dirty="0"/>
          </a:p>
        </p:txBody>
      </p:sp>
      <p:sp>
        <p:nvSpPr>
          <p:cNvPr id="65540" name="灯片编号占位符 3"/>
          <p:cNvSpPr txBox="1">
            <a:spLocks noGrp="1"/>
          </p:cNvSpPr>
          <p:nvPr>
            <p:ph type="sldNum" sz="quarter"/>
          </p:nvPr>
        </p:nvSpPr>
        <p:spPr>
          <a:xfrm>
            <a:off x="3849688" y="9429750"/>
            <a:ext cx="2946400" cy="496888"/>
          </a:xfrm>
          <a:prstGeom prst="rect">
            <a:avLst/>
          </a:prstGeom>
          <a:noFill/>
          <a:ln w="9525">
            <a:noFill/>
          </a:ln>
        </p:spPr>
        <p:txBody>
          <a:bodyPr lIns="92133" tIns="46066" rIns="92133" bIns="46066" anchor="b" anchorCtr="0"/>
          <a:p>
            <a:pPr lvl="0" algn="r" eaLnBrk="1" hangingPunct="1">
              <a:buNone/>
            </a:pPr>
            <a:fld id="{9A0DB2DC-4C9A-4742-B13C-FB6460FD3503}" type="slidenum">
              <a:rPr lang="zh-CN" altLang="en-US" sz="1200" dirty="0"/>
            </a:fld>
            <a:endParaRPr lang="zh-CN" alt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8130" name="幻灯片图像占位符 1"/>
          <p:cNvSpPr>
            <a:spLocks noGrp="1" noRot="1" noChangeAspect="1" noTextEdit="1"/>
          </p:cNvSpPr>
          <p:nvPr>
            <p:ph type="sldImg"/>
          </p:nvPr>
        </p:nvSpPr>
        <p:spPr>
          <a:xfrm>
            <a:off x="917575" y="744538"/>
            <a:ext cx="4962525" cy="3722687"/>
          </a:xfrm>
          <a:ln>
            <a:solidFill>
              <a:srgbClr val="000000"/>
            </a:solidFill>
            <a:miter/>
          </a:ln>
        </p:spPr>
      </p:sp>
      <p:sp>
        <p:nvSpPr>
          <p:cNvPr id="48131" name="备注占位符 2"/>
          <p:cNvSpPr>
            <a:spLocks noGrp="1"/>
          </p:cNvSpPr>
          <p:nvPr>
            <p:ph type="body" idx="1"/>
          </p:nvPr>
        </p:nvSpPr>
        <p:spPr>
          <a:noFill/>
          <a:ln>
            <a:noFill/>
          </a:ln>
        </p:spPr>
        <p:txBody>
          <a:bodyPr wrap="square" lIns="92133" tIns="46066" rIns="92133" bIns="46066" anchor="t" anchorCtr="0"/>
          <a:p>
            <a:pPr marL="0" lvl="1" indent="0" defTabSz="913130"/>
            <a:r>
              <a:rPr lang="zh-CN" altLang="en-US" dirty="0"/>
              <a:t>事故总量大、重大事故频率高、隐患数量多、职业危害日益严重、经济损失巨大</a:t>
            </a:r>
            <a:endParaRPr lang="en-US" altLang="zh-CN" dirty="0"/>
          </a:p>
          <a:p>
            <a:pPr marL="0" lvl="1" indent="0" defTabSz="913130"/>
            <a:endParaRPr lang="en-US" altLang="zh-CN" dirty="0"/>
          </a:p>
          <a:p>
            <a:pPr marL="0" lvl="1" indent="0" defTabSz="913130"/>
            <a:r>
              <a:rPr lang="zh-CN" altLang="en-US" dirty="0"/>
              <a:t>化工事故灾难应急的三条经验：不清楚什么物质不进去，救援人员没有防护措施不进去，一次进人不要太多。</a:t>
            </a:r>
            <a:endParaRPr lang="zh-CN" altLang="en-US" dirty="0"/>
          </a:p>
          <a:p>
            <a:pPr lvl="0" defTabSz="913130"/>
            <a:endParaRPr lang="en-US" altLang="zh-CN" dirty="0"/>
          </a:p>
          <a:p>
            <a:pPr lvl="0" defTabSz="913130"/>
            <a:endParaRPr lang="en-US" altLang="zh-CN" dirty="0"/>
          </a:p>
          <a:p>
            <a:pPr lvl="0" defTabSz="913130"/>
            <a:r>
              <a:rPr lang="en-US" altLang="zh-CN" dirty="0"/>
              <a:t>12</a:t>
            </a:r>
            <a:r>
              <a:rPr lang="zh-CN" altLang="en-US" dirty="0"/>
              <a:t>月</a:t>
            </a:r>
            <a:r>
              <a:rPr lang="en-US" altLang="zh-CN" dirty="0"/>
              <a:t>20</a:t>
            </a:r>
            <a:r>
              <a:rPr lang="zh-CN" altLang="en-US" dirty="0"/>
              <a:t>日深</a:t>
            </a:r>
            <a:endParaRPr lang="en-US" altLang="zh-CN" dirty="0"/>
          </a:p>
          <a:p>
            <a:pPr lvl="0" defTabSz="913130"/>
            <a:endParaRPr lang="en-US" altLang="zh-CN" dirty="0"/>
          </a:p>
          <a:p>
            <a:pPr lvl="0" defTabSz="913130"/>
            <a:r>
              <a:rPr lang="en-US" altLang="zh-CN" dirty="0"/>
              <a:t>1993</a:t>
            </a:r>
            <a:r>
              <a:rPr lang="zh-CN" altLang="en-US" dirty="0"/>
              <a:t>年</a:t>
            </a:r>
            <a:r>
              <a:rPr lang="en-US" altLang="zh-CN" dirty="0"/>
              <a:t>8</a:t>
            </a:r>
            <a:r>
              <a:rPr lang="zh-CN" altLang="en-US" dirty="0"/>
              <a:t>月</a:t>
            </a:r>
            <a:r>
              <a:rPr lang="en-US" altLang="zh-CN" dirty="0"/>
              <a:t>5</a:t>
            </a:r>
            <a:r>
              <a:rPr lang="zh-CN" altLang="en-US" dirty="0"/>
              <a:t>日与清水河油气库相邻的一危险品仓库发生火灾，并导致连续爆炸，幸未波及油气库。爆炸导致</a:t>
            </a:r>
            <a:r>
              <a:rPr lang="en-US" altLang="zh-CN" dirty="0"/>
              <a:t>15</a:t>
            </a:r>
            <a:r>
              <a:rPr lang="zh-CN" altLang="en-US" dirty="0"/>
              <a:t>人丧生、</a:t>
            </a:r>
            <a:r>
              <a:rPr lang="en-US" altLang="zh-CN" dirty="0"/>
              <a:t>800</a:t>
            </a:r>
            <a:r>
              <a:rPr lang="zh-CN" altLang="en-US" dirty="0"/>
              <a:t>多人受伤，</a:t>
            </a:r>
            <a:r>
              <a:rPr lang="en-US" altLang="zh-CN" dirty="0"/>
              <a:t>3</a:t>
            </a:r>
            <a:r>
              <a:rPr lang="zh-CN" altLang="en-US" dirty="0"/>
              <a:t>．</a:t>
            </a:r>
            <a:r>
              <a:rPr lang="en-US" altLang="zh-CN" dirty="0"/>
              <a:t>9</a:t>
            </a:r>
            <a:r>
              <a:rPr lang="zh-CN" altLang="en-US" dirty="0"/>
              <a:t>万平方米建筑物毁坏、直接经济损失</a:t>
            </a:r>
            <a:r>
              <a:rPr lang="en-US" altLang="zh-CN" dirty="0"/>
              <a:t>2</a:t>
            </a:r>
            <a:r>
              <a:rPr lang="zh-CN" altLang="en-US" dirty="0"/>
              <a:t>．</a:t>
            </a:r>
            <a:r>
              <a:rPr lang="en-US" altLang="zh-CN" dirty="0"/>
              <a:t>5</a:t>
            </a:r>
            <a:r>
              <a:rPr lang="zh-CN" altLang="en-US" dirty="0"/>
              <a:t>亿元。</a:t>
            </a:r>
            <a:endParaRPr lang="en-US" altLang="zh-CN" dirty="0"/>
          </a:p>
          <a:p>
            <a:pPr lvl="0" defTabSz="913130"/>
            <a:endParaRPr lang="en-US" altLang="zh-CN" dirty="0"/>
          </a:p>
          <a:p>
            <a:pPr lvl="0" defTabSz="913130"/>
            <a:r>
              <a:rPr lang="en-US" altLang="zh-CN" dirty="0"/>
              <a:t>2015</a:t>
            </a:r>
            <a:r>
              <a:rPr lang="zh-CN" altLang="en-US" dirty="0"/>
              <a:t>年</a:t>
            </a:r>
            <a:r>
              <a:rPr lang="en-US" altLang="zh-CN" dirty="0"/>
              <a:t>8</a:t>
            </a:r>
            <a:r>
              <a:rPr lang="zh-CN" altLang="en-US" dirty="0"/>
              <a:t>月</a:t>
            </a:r>
            <a:r>
              <a:rPr lang="en-US" altLang="zh-CN" dirty="0"/>
              <a:t>12</a:t>
            </a:r>
            <a:r>
              <a:rPr lang="zh-CN" altLang="en-US" dirty="0"/>
              <a:t>日瑞海公司危险化学品爆炸，四个特别（人员伤亡特别重大、财产损失特别巨大、社会影响特别恶劣、教训特别惨痛的特别重大安全生产责任事故），截到</a:t>
            </a:r>
            <a:r>
              <a:rPr lang="en-US" altLang="zh-CN" dirty="0"/>
              <a:t>9</a:t>
            </a:r>
            <a:r>
              <a:rPr lang="zh-CN" altLang="en-US" dirty="0"/>
              <a:t>月</a:t>
            </a:r>
            <a:r>
              <a:rPr lang="en-US" altLang="zh-CN" dirty="0"/>
              <a:t>12</a:t>
            </a:r>
            <a:r>
              <a:rPr lang="zh-CN" altLang="en-US" dirty="0"/>
              <a:t>日，抢险救援牺牲</a:t>
            </a:r>
            <a:r>
              <a:rPr lang="en-US" altLang="zh-CN" dirty="0"/>
              <a:t>110</a:t>
            </a:r>
            <a:r>
              <a:rPr lang="zh-CN" altLang="en-US" dirty="0"/>
              <a:t>人，另有</a:t>
            </a:r>
            <a:r>
              <a:rPr lang="en-US" altLang="zh-CN" dirty="0"/>
              <a:t>55</a:t>
            </a:r>
            <a:r>
              <a:rPr lang="zh-CN" altLang="en-US" dirty="0"/>
              <a:t>人遇难，仍有</a:t>
            </a:r>
            <a:r>
              <a:rPr lang="en-US" altLang="zh-CN" dirty="0"/>
              <a:t>8</a:t>
            </a:r>
            <a:r>
              <a:rPr lang="zh-CN" altLang="en-US" dirty="0"/>
              <a:t>人失联。截到当时，仍有</a:t>
            </a:r>
            <a:r>
              <a:rPr lang="en-US" altLang="zh-CN" dirty="0"/>
              <a:t>218</a:t>
            </a:r>
            <a:r>
              <a:rPr lang="zh-CN" altLang="en-US" dirty="0"/>
              <a:t>人住院治疗，其中危重症</a:t>
            </a:r>
            <a:r>
              <a:rPr lang="en-US" altLang="zh-CN" dirty="0"/>
              <a:t>3</a:t>
            </a:r>
            <a:r>
              <a:rPr lang="zh-CN" altLang="en-US" dirty="0"/>
              <a:t>人，重症</a:t>
            </a:r>
            <a:r>
              <a:rPr lang="en-US" altLang="zh-CN" dirty="0"/>
              <a:t>2</a:t>
            </a:r>
            <a:r>
              <a:rPr lang="zh-CN" altLang="en-US" dirty="0"/>
              <a:t>人，累计出院</a:t>
            </a:r>
            <a:r>
              <a:rPr lang="en-US" altLang="zh-CN" dirty="0"/>
              <a:t>580</a:t>
            </a:r>
            <a:r>
              <a:rPr lang="zh-CN" altLang="en-US" dirty="0"/>
              <a:t>人。</a:t>
            </a:r>
            <a:endParaRPr lang="zh-CN" altLang="en-US" dirty="0"/>
          </a:p>
          <a:p>
            <a:pPr lvl="0" defTabSz="913130"/>
            <a:endParaRPr lang="en-US" altLang="zh-CN" dirty="0"/>
          </a:p>
          <a:p>
            <a:pPr lvl="0" defTabSz="913130"/>
            <a:endParaRPr lang="en-US" altLang="zh-CN" dirty="0"/>
          </a:p>
          <a:p>
            <a:pPr lvl="0" defTabSz="913130"/>
            <a:endParaRPr lang="zh-CN" altLang="en-US" dirty="0"/>
          </a:p>
        </p:txBody>
      </p:sp>
      <p:sp>
        <p:nvSpPr>
          <p:cNvPr id="48132" name="灯片编号占位符 3"/>
          <p:cNvSpPr txBox="1">
            <a:spLocks noGrp="1"/>
          </p:cNvSpPr>
          <p:nvPr>
            <p:ph type="sldNum" sz="quarter"/>
          </p:nvPr>
        </p:nvSpPr>
        <p:spPr>
          <a:xfrm>
            <a:off x="3849688" y="9429750"/>
            <a:ext cx="2946400" cy="496888"/>
          </a:xfrm>
          <a:prstGeom prst="rect">
            <a:avLst/>
          </a:prstGeom>
          <a:noFill/>
          <a:ln w="9525">
            <a:noFill/>
          </a:ln>
        </p:spPr>
        <p:txBody>
          <a:bodyPr lIns="92133" tIns="46066" rIns="92133" bIns="46066" anchor="b" anchorCtr="0"/>
          <a:p>
            <a:pPr lvl="0" algn="r" eaLnBrk="1" hangingPunct="1">
              <a:buNone/>
            </a:pPr>
            <a:fld id="{9A0DB2DC-4C9A-4742-B13C-FB6460FD3503}" type="slidenum">
              <a:rPr lang="zh-CN" altLang="en-US" sz="1200" dirty="0"/>
            </a:fld>
            <a:endParaRPr lang="zh-CN" altLang="en-US" sz="12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2" name="幻灯片图像占位符 1"/>
          <p:cNvSpPr>
            <a:spLocks noGrp="1" noRot="1" noChangeAspect="1" noTextEdit="1"/>
          </p:cNvSpPr>
          <p:nvPr>
            <p:ph type="sldImg"/>
          </p:nvPr>
        </p:nvSpPr>
        <p:spPr>
          <a:xfrm>
            <a:off x="917575" y="744538"/>
            <a:ext cx="4962525" cy="3722687"/>
          </a:xfrm>
          <a:ln>
            <a:solidFill>
              <a:srgbClr val="000000"/>
            </a:solidFill>
            <a:miter/>
          </a:ln>
        </p:spPr>
      </p:sp>
      <p:sp>
        <p:nvSpPr>
          <p:cNvPr id="66563" name="备注占位符 2"/>
          <p:cNvSpPr>
            <a:spLocks noGrp="1"/>
          </p:cNvSpPr>
          <p:nvPr>
            <p:ph type="body" idx="1"/>
          </p:nvPr>
        </p:nvSpPr>
        <p:spPr>
          <a:noFill/>
          <a:ln>
            <a:noFill/>
          </a:ln>
        </p:spPr>
        <p:txBody>
          <a:bodyPr wrap="square" lIns="92133" tIns="46066" rIns="92133" bIns="46066" anchor="t" anchorCtr="0"/>
          <a:p>
            <a:pPr lvl="1">
              <a:spcBef>
                <a:spcPts val="300"/>
              </a:spcBef>
              <a:spcAft>
                <a:spcPts val="300"/>
              </a:spcAft>
            </a:pPr>
            <a:r>
              <a:rPr lang="en-US" altLang="zh-CN" dirty="0"/>
              <a:t>1. </a:t>
            </a:r>
            <a:r>
              <a:rPr lang="zh-CN" altLang="en-US" dirty="0"/>
              <a:t>事件级别、预警级别与响应级别</a:t>
            </a:r>
            <a:endParaRPr lang="zh-CN" altLang="en-US" dirty="0"/>
          </a:p>
          <a:p>
            <a:pPr lvl="1">
              <a:spcBef>
                <a:spcPts val="300"/>
              </a:spcBef>
              <a:spcAft>
                <a:spcPts val="300"/>
              </a:spcAft>
            </a:pPr>
            <a:r>
              <a:rPr lang="en-US" altLang="zh-CN" dirty="0"/>
              <a:t>2. </a:t>
            </a:r>
            <a:r>
              <a:rPr lang="zh-CN" altLang="en-US" dirty="0"/>
              <a:t>落实属地为主原则</a:t>
            </a:r>
            <a:endParaRPr lang="en-US" altLang="zh-CN" dirty="0"/>
          </a:p>
          <a:p>
            <a:pPr lvl="1">
              <a:spcBef>
                <a:spcPts val="300"/>
              </a:spcBef>
              <a:spcAft>
                <a:spcPts val="300"/>
              </a:spcAft>
            </a:pPr>
            <a:r>
              <a:rPr lang="en-US" altLang="zh-CN" dirty="0"/>
              <a:t>3. </a:t>
            </a:r>
            <a:r>
              <a:rPr lang="zh-CN" altLang="en-US" dirty="0"/>
              <a:t>上级政府必要时干预</a:t>
            </a:r>
            <a:endParaRPr lang="zh-CN" altLang="en-US" dirty="0"/>
          </a:p>
          <a:p>
            <a:pPr lvl="0"/>
            <a:endParaRPr lang="zh-CN" altLang="en-US" dirty="0"/>
          </a:p>
        </p:txBody>
      </p:sp>
      <p:sp>
        <p:nvSpPr>
          <p:cNvPr id="66564" name="灯片编号占位符 3"/>
          <p:cNvSpPr txBox="1">
            <a:spLocks noGrp="1"/>
          </p:cNvSpPr>
          <p:nvPr>
            <p:ph type="sldNum" sz="quarter"/>
          </p:nvPr>
        </p:nvSpPr>
        <p:spPr>
          <a:xfrm>
            <a:off x="3849688" y="9429750"/>
            <a:ext cx="2946400" cy="496888"/>
          </a:xfrm>
          <a:prstGeom prst="rect">
            <a:avLst/>
          </a:prstGeom>
          <a:noFill/>
          <a:ln w="9525">
            <a:noFill/>
          </a:ln>
        </p:spPr>
        <p:txBody>
          <a:bodyPr lIns="92133" tIns="46066" rIns="92133" bIns="46066" anchor="b" anchorCtr="0"/>
          <a:p>
            <a:pPr lvl="0" algn="r" eaLnBrk="1" hangingPunct="1">
              <a:buNone/>
            </a:pPr>
            <a:fld id="{9A0DB2DC-4C9A-4742-B13C-FB6460FD3503}" type="slidenum">
              <a:rPr lang="zh-CN" altLang="en-US" sz="1200" dirty="0"/>
            </a:fld>
            <a:endParaRPr lang="zh-CN" altLang="en-US" sz="12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6" name="幻灯片图像占位符 1"/>
          <p:cNvSpPr>
            <a:spLocks noGrp="1" noRot="1" noChangeAspect="1" noTextEdit="1"/>
          </p:cNvSpPr>
          <p:nvPr>
            <p:ph type="sldImg"/>
          </p:nvPr>
        </p:nvSpPr>
        <p:spPr>
          <a:xfrm>
            <a:off x="917575" y="744538"/>
            <a:ext cx="4962525" cy="3722687"/>
          </a:xfrm>
          <a:ln>
            <a:solidFill>
              <a:srgbClr val="000000"/>
            </a:solidFill>
            <a:miter/>
          </a:ln>
        </p:spPr>
      </p:sp>
      <p:sp>
        <p:nvSpPr>
          <p:cNvPr id="3" name="备注占位符 2"/>
          <p:cNvSpPr>
            <a:spLocks noGrp="1"/>
          </p:cNvSpPr>
          <p:nvPr>
            <p:ph type="body" idx="1"/>
          </p:nvPr>
        </p:nvSpPr>
        <p:spPr/>
        <p:txBody>
          <a:bodyPr lIns="92133" tIns="46066" rIns="92133" bIns="46066" rtlCol="0">
            <a:normAutofit/>
          </a:bodyPr>
          <a:lstStyle/>
          <a:p>
            <a:pPr marL="274955" marR="0" lvl="0" indent="-274955" algn="l" defTabSz="914400" rtl="0" eaLnBrk="0" fontAlgn="base" latinLnBrk="0" hangingPunct="0">
              <a:lnSpc>
                <a:spcPct val="100000"/>
              </a:lnSpc>
              <a:spcBef>
                <a:spcPts val="300"/>
              </a:spcBef>
              <a:spcAft>
                <a:spcPts val="300"/>
              </a:spcAft>
              <a:buClrTx/>
              <a:buSzTx/>
              <a:buFont typeface="Wingdings" panose="05000000000000000000" pitchFamily="2" charset="2"/>
              <a:buChar char="Ø"/>
              <a:defRPr/>
            </a:pPr>
            <a:r>
              <a:rPr kumimoji="0" lang="zh-CN" altLang="de-DE" sz="12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等待中的记者是危险的</a:t>
            </a:r>
            <a:endParaRPr kumimoji="0" lang="zh-CN" altLang="de-DE" sz="12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274955" marR="0" lvl="0" indent="-274955" algn="l" defTabSz="914400" rtl="0" eaLnBrk="0" fontAlgn="base" latinLnBrk="0" hangingPunct="0">
              <a:lnSpc>
                <a:spcPct val="100000"/>
              </a:lnSpc>
              <a:spcBef>
                <a:spcPts val="300"/>
              </a:spcBef>
              <a:spcAft>
                <a:spcPts val="300"/>
              </a:spcAft>
              <a:buClrTx/>
              <a:buSzTx/>
              <a:buFont typeface="Wingdings" panose="05000000000000000000" pitchFamily="2" charset="2"/>
              <a:buChar char="Ø"/>
              <a:defRPr/>
            </a:pPr>
            <a:r>
              <a:rPr kumimoji="0" lang="zh-CN" altLang="de-DE" sz="12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徒劳等候的记者更危险</a:t>
            </a:r>
            <a:endParaRPr kumimoji="0" lang="zh-CN" altLang="de-DE" sz="12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274955" marR="0" lvl="0" indent="-274955" algn="l" defTabSz="914400" rtl="0" eaLnBrk="0" fontAlgn="base" latinLnBrk="0" hangingPunct="0">
              <a:lnSpc>
                <a:spcPct val="100000"/>
              </a:lnSpc>
              <a:spcBef>
                <a:spcPts val="300"/>
              </a:spcBef>
              <a:spcAft>
                <a:spcPts val="300"/>
              </a:spcAft>
              <a:buClrTx/>
              <a:buSzTx/>
              <a:buFont typeface="Wingdings" panose="05000000000000000000" pitchFamily="2" charset="2"/>
              <a:buChar char="Ø"/>
              <a:defRPr/>
            </a:pPr>
            <a:r>
              <a:rPr kumimoji="0" lang="zh-CN" altLang="de-DE" sz="12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徒劳等候的记者相互交换信息是最危险的</a:t>
            </a:r>
            <a:endParaRPr kumimoji="0" lang="zh-CN" altLang="en-US" sz="12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altLang="zh-CN" sz="1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1" i="0" u="none" strike="noStrike" kern="1200" cap="none" spc="0" normalizeH="0" baseline="0" noProof="0" dirty="0" smtClean="0">
                <a:ln>
                  <a:noFill/>
                </a:ln>
                <a:solidFill>
                  <a:schemeClr val="tx1"/>
                </a:solidFill>
                <a:effectLst/>
                <a:uLnTx/>
                <a:uFillTx/>
                <a:latin typeface="+mn-lt"/>
                <a:ea typeface="+mn-ea"/>
                <a:cs typeface="+mn-cs"/>
              </a:rPr>
              <a:t>当地时间</a:t>
            </a:r>
            <a:r>
              <a:rPr kumimoji="0" lang="en-US" altLang="zh-CN" sz="1200" b="1" i="0" u="none" strike="noStrike" kern="1200" cap="none" spc="0" normalizeH="0" baseline="0" noProof="0" dirty="0" smtClean="0">
                <a:ln>
                  <a:noFill/>
                </a:ln>
                <a:solidFill>
                  <a:schemeClr val="tx1"/>
                </a:solidFill>
                <a:effectLst/>
                <a:uLnTx/>
                <a:uFillTx/>
                <a:latin typeface="+mn-lt"/>
                <a:ea typeface="+mn-ea"/>
                <a:cs typeface="+mn-cs"/>
              </a:rPr>
              <a:t>2014</a:t>
            </a:r>
            <a:r>
              <a:rPr kumimoji="0" lang="zh-CN" altLang="en-US" sz="1200" b="1" i="0" u="none" strike="noStrike" kern="1200" cap="none" spc="0" normalizeH="0" baseline="0" noProof="0" dirty="0" smtClean="0">
                <a:ln>
                  <a:noFill/>
                </a:ln>
                <a:solidFill>
                  <a:schemeClr val="tx1"/>
                </a:solidFill>
                <a:effectLst/>
                <a:uLnTx/>
                <a:uFillTx/>
                <a:latin typeface="+mn-lt"/>
                <a:ea typeface="+mn-ea"/>
                <a:cs typeface="+mn-cs"/>
              </a:rPr>
              <a:t>年</a:t>
            </a:r>
            <a:r>
              <a:rPr kumimoji="0" lang="en-US" altLang="zh-CN" sz="1200" b="1" i="0" u="none" strike="noStrike" kern="1200" cap="none" spc="0" normalizeH="0" baseline="0" noProof="0" dirty="0" smtClean="0">
                <a:ln>
                  <a:noFill/>
                </a:ln>
                <a:solidFill>
                  <a:schemeClr val="tx1"/>
                </a:solidFill>
                <a:effectLst/>
                <a:uLnTx/>
                <a:uFillTx/>
                <a:latin typeface="+mn-lt"/>
                <a:ea typeface="+mn-ea"/>
                <a:cs typeface="+mn-cs"/>
              </a:rPr>
              <a:t>10</a:t>
            </a:r>
            <a:r>
              <a:rPr kumimoji="0" lang="zh-CN" altLang="en-US" sz="1200" b="1" i="0" u="none" strike="noStrike" kern="1200" cap="none" spc="0" normalizeH="0" baseline="0" noProof="0" dirty="0" smtClean="0">
                <a:ln>
                  <a:noFill/>
                </a:ln>
                <a:solidFill>
                  <a:schemeClr val="tx1"/>
                </a:solidFill>
                <a:effectLst/>
                <a:uLnTx/>
                <a:uFillTx/>
                <a:latin typeface="+mn-lt"/>
                <a:ea typeface="+mn-ea"/>
                <a:cs typeface="+mn-cs"/>
              </a:rPr>
              <a:t>月</a:t>
            </a:r>
            <a:r>
              <a:rPr kumimoji="0" lang="en-US" altLang="zh-CN" sz="1200" b="1" i="0" u="none" strike="noStrike" kern="1200" cap="none" spc="0" normalizeH="0" baseline="0" noProof="0" dirty="0" smtClean="0">
                <a:ln>
                  <a:noFill/>
                </a:ln>
                <a:solidFill>
                  <a:schemeClr val="tx1"/>
                </a:solidFill>
                <a:effectLst/>
                <a:uLnTx/>
                <a:uFillTx/>
                <a:latin typeface="+mn-lt"/>
                <a:ea typeface="+mn-ea"/>
                <a:cs typeface="+mn-cs"/>
              </a:rPr>
              <a:t>24</a:t>
            </a:r>
            <a:r>
              <a:rPr kumimoji="0" lang="zh-CN" altLang="en-US" sz="1200" b="1" i="0" u="none" strike="noStrike" kern="1200" cap="none" spc="0" normalizeH="0" baseline="0" noProof="0" dirty="0" smtClean="0">
                <a:ln>
                  <a:noFill/>
                </a:ln>
                <a:solidFill>
                  <a:schemeClr val="tx1"/>
                </a:solidFill>
                <a:effectLst/>
                <a:uLnTx/>
                <a:uFillTx/>
                <a:latin typeface="+mn-lt"/>
                <a:ea typeface="+mn-ea"/>
                <a:cs typeface="+mn-cs"/>
              </a:rPr>
              <a:t>日，美国华盛顿，美国首名在境内感染埃博拉病毒的女护士尼娜</a:t>
            </a:r>
            <a:r>
              <a:rPr kumimoji="0" lang="en-US" altLang="zh-CN" sz="1200" b="1" i="0" u="none" strike="noStrike" kern="1200" cap="none" spc="0" normalizeH="0" baseline="0" noProof="0" dirty="0" smtClean="0">
                <a:ln>
                  <a:noFill/>
                </a:ln>
                <a:solidFill>
                  <a:schemeClr val="tx1"/>
                </a:solidFill>
                <a:effectLst/>
                <a:uLnTx/>
                <a:uFillTx/>
                <a:latin typeface="+mn-lt"/>
                <a:ea typeface="+mn-ea"/>
                <a:cs typeface="+mn-cs"/>
              </a:rPr>
              <a:t>-</a:t>
            </a:r>
            <a:r>
              <a:rPr kumimoji="0" lang="zh-CN" altLang="en-US" sz="1200" b="1" i="0" u="none" strike="noStrike" kern="1200" cap="none" spc="0" normalizeH="0" baseline="0" noProof="0" dirty="0" smtClean="0">
                <a:ln>
                  <a:noFill/>
                </a:ln>
                <a:solidFill>
                  <a:schemeClr val="tx1"/>
                </a:solidFill>
                <a:effectLst/>
                <a:uLnTx/>
                <a:uFillTx/>
                <a:latin typeface="+mn-lt"/>
                <a:ea typeface="+mn-ea"/>
                <a:cs typeface="+mn-cs"/>
              </a:rPr>
              <a:t>范康复出院，总统奥巴马在白宫接见并拥抱她，向外界展示美国有能力、有信心管控疫情</a:t>
            </a:r>
            <a:endParaRPr kumimoji="0" lang="en-US" altLang="zh-CN" sz="1200" b="1"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altLang="zh-CN" sz="1200" b="1"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在美国国家卫生研究院临床研究中心，传染病专家安东尼</a:t>
            </a: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福奇在新闻发布会上讲话。</a:t>
            </a:r>
            <a:endParaRPr kumimoji="0" lang="en-US" altLang="zh-CN" sz="1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altLang="zh-CN" sz="1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黄兴国：</a:t>
            </a:r>
            <a:endParaRPr kumimoji="0" lang="en-US" altLang="zh-CN" sz="1200" b="0" i="0" u="none" strike="noStrike" kern="1200" cap="none" spc="0" normalizeH="0" baseline="0" noProof="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zh-CN" sz="1200" b="0" i="0" u="none" strike="noStrike" kern="1200" cap="none" spc="0" normalizeH="0" baseline="0" noProof="0" dirty="0" smtClean="0">
                <a:ln>
                  <a:noFill/>
                </a:ln>
                <a:solidFill>
                  <a:schemeClr val="tx1"/>
                </a:solidFill>
                <a:effectLst/>
                <a:uLnTx/>
                <a:uFillTx/>
                <a:latin typeface="+mn-lt"/>
                <a:ea typeface="+mn-ea"/>
                <a:cs typeface="+mn-cs"/>
              </a:rPr>
              <a:t>一是全力控制现场，防止次生事故发生；</a:t>
            </a:r>
            <a:endParaRPr kumimoji="0" lang="zh-CN" altLang="zh-CN" sz="1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zh-CN" sz="1200" b="0" i="0" u="none" strike="noStrike" kern="1200" cap="none" spc="0" normalizeH="0" baseline="0" noProof="0" dirty="0" smtClean="0">
                <a:ln>
                  <a:noFill/>
                </a:ln>
                <a:solidFill>
                  <a:schemeClr val="tx1"/>
                </a:solidFill>
                <a:effectLst/>
                <a:uLnTx/>
                <a:uFillTx/>
                <a:latin typeface="+mn-lt"/>
                <a:ea typeface="+mn-ea"/>
                <a:cs typeface="+mn-cs"/>
              </a:rPr>
              <a:t>二是全力搜救和救治伤员；</a:t>
            </a:r>
            <a:endParaRPr kumimoji="0" lang="zh-CN" altLang="zh-CN" sz="1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zh-CN" sz="1200" b="0" i="0" u="none" strike="noStrike" kern="1200" cap="none" spc="0" normalizeH="0" baseline="0" noProof="0" dirty="0" smtClean="0">
                <a:ln>
                  <a:noFill/>
                </a:ln>
                <a:solidFill>
                  <a:schemeClr val="tx1"/>
                </a:solidFill>
                <a:effectLst/>
                <a:uLnTx/>
                <a:uFillTx/>
                <a:latin typeface="+mn-lt"/>
                <a:ea typeface="+mn-ea"/>
                <a:cs typeface="+mn-cs"/>
              </a:rPr>
              <a:t>三是尽快查清事故原因，做好善后工作。</a:t>
            </a:r>
            <a:endParaRPr kumimoji="0" lang="zh-CN" altLang="en-US" sz="1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67588" name="灯片编号占位符 3"/>
          <p:cNvSpPr txBox="1">
            <a:spLocks noGrp="1"/>
          </p:cNvSpPr>
          <p:nvPr>
            <p:ph type="sldNum" sz="quarter"/>
          </p:nvPr>
        </p:nvSpPr>
        <p:spPr>
          <a:xfrm>
            <a:off x="3849688" y="9429750"/>
            <a:ext cx="2946400" cy="496888"/>
          </a:xfrm>
          <a:prstGeom prst="rect">
            <a:avLst/>
          </a:prstGeom>
          <a:noFill/>
          <a:ln w="9525">
            <a:noFill/>
          </a:ln>
        </p:spPr>
        <p:txBody>
          <a:bodyPr lIns="92133" tIns="46066" rIns="92133" bIns="46066" anchor="b" anchorCtr="0"/>
          <a:p>
            <a:pPr lvl="0" algn="r" eaLnBrk="1" hangingPunct="1">
              <a:buNone/>
            </a:pPr>
            <a:fld id="{9A0DB2DC-4C9A-4742-B13C-FB6460FD3503}" type="slidenum">
              <a:rPr lang="zh-CN" altLang="en-US" sz="1200" dirty="0"/>
            </a:fld>
            <a:endParaRPr lang="zh-CN" altLang="en-US" sz="12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8610" name="幻灯片图像占位符 1"/>
          <p:cNvSpPr>
            <a:spLocks noGrp="1" noRot="1" noChangeAspect="1" noTextEdit="1"/>
          </p:cNvSpPr>
          <p:nvPr>
            <p:ph type="sldImg"/>
          </p:nvPr>
        </p:nvSpPr>
        <p:spPr>
          <a:xfrm>
            <a:off x="917575" y="744538"/>
            <a:ext cx="4962525" cy="3722687"/>
          </a:xfrm>
          <a:ln>
            <a:solidFill>
              <a:srgbClr val="000000"/>
            </a:solidFill>
            <a:miter/>
          </a:ln>
        </p:spPr>
      </p:sp>
      <p:sp>
        <p:nvSpPr>
          <p:cNvPr id="68611" name="备注占位符 2"/>
          <p:cNvSpPr>
            <a:spLocks noGrp="1"/>
          </p:cNvSpPr>
          <p:nvPr>
            <p:ph type="body" idx="1"/>
          </p:nvPr>
        </p:nvSpPr>
        <p:spPr>
          <a:noFill/>
          <a:ln>
            <a:noFill/>
          </a:ln>
        </p:spPr>
        <p:txBody>
          <a:bodyPr wrap="square" lIns="92133" tIns="46066" rIns="92133" bIns="46066" anchor="t" anchorCtr="0"/>
          <a:p>
            <a:pPr lvl="0" defTabSz="930275"/>
            <a:r>
              <a:rPr lang="zh-CN" altLang="en-US" b="1" dirty="0">
                <a:latin typeface="微软雅黑" panose="020B0503020204020204" pitchFamily="34" charset="-122"/>
                <a:ea typeface="微软雅黑" panose="020B0503020204020204" pitchFamily="34" charset="-122"/>
              </a:rPr>
              <a:t>既是过去镜像，也有未来的预测</a:t>
            </a:r>
            <a:endParaRPr lang="en-US" altLang="zh-CN" b="1" dirty="0">
              <a:latin typeface="微软雅黑" panose="020B0503020204020204" pitchFamily="34" charset="-122"/>
              <a:ea typeface="微软雅黑" panose="020B0503020204020204" pitchFamily="34" charset="-122"/>
            </a:endParaRPr>
          </a:p>
          <a:p>
            <a:pPr lvl="0" defTabSz="930275"/>
            <a:endParaRPr lang="en-US" altLang="zh-CN" dirty="0"/>
          </a:p>
          <a:p>
            <a:pPr lvl="0" defTabSz="930275"/>
            <a:r>
              <a:rPr lang="zh-CN" altLang="en-US" dirty="0"/>
              <a:t>最大可信事故</a:t>
            </a:r>
            <a:endParaRPr lang="zh-CN" altLang="en-US" dirty="0"/>
          </a:p>
        </p:txBody>
      </p:sp>
      <p:sp>
        <p:nvSpPr>
          <p:cNvPr id="68612" name="灯片编号占位符 3"/>
          <p:cNvSpPr txBox="1">
            <a:spLocks noGrp="1"/>
          </p:cNvSpPr>
          <p:nvPr>
            <p:ph type="sldNum" sz="quarter"/>
          </p:nvPr>
        </p:nvSpPr>
        <p:spPr>
          <a:xfrm>
            <a:off x="3849688" y="9429750"/>
            <a:ext cx="2946400" cy="496888"/>
          </a:xfrm>
          <a:prstGeom prst="rect">
            <a:avLst/>
          </a:prstGeom>
          <a:noFill/>
          <a:ln w="9525">
            <a:noFill/>
          </a:ln>
        </p:spPr>
        <p:txBody>
          <a:bodyPr lIns="92133" tIns="46066" rIns="92133" bIns="46066" anchor="b" anchorCtr="0"/>
          <a:p>
            <a:pPr lvl="0" algn="r" eaLnBrk="1" hangingPunct="1">
              <a:buNone/>
            </a:pPr>
            <a:fld id="{9A0DB2DC-4C9A-4742-B13C-FB6460FD3503}" type="slidenum">
              <a:rPr lang="zh-CN" altLang="en-US" sz="1200" dirty="0"/>
            </a:fld>
            <a:endParaRPr lang="zh-CN" altLang="en-US" sz="12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4" name="幻灯片图像占位符 1"/>
          <p:cNvSpPr>
            <a:spLocks noGrp="1" noRot="1" noChangeAspect="1" noTextEdit="1"/>
          </p:cNvSpPr>
          <p:nvPr>
            <p:ph type="sldImg"/>
          </p:nvPr>
        </p:nvSpPr>
        <p:spPr>
          <a:xfrm>
            <a:off x="917575" y="744538"/>
            <a:ext cx="4962525" cy="3722687"/>
          </a:xfrm>
          <a:ln>
            <a:solidFill>
              <a:srgbClr val="000000"/>
            </a:solidFill>
            <a:miter/>
          </a:ln>
        </p:spPr>
      </p:sp>
      <p:sp>
        <p:nvSpPr>
          <p:cNvPr id="69635" name="备注占位符 2"/>
          <p:cNvSpPr>
            <a:spLocks noGrp="1"/>
          </p:cNvSpPr>
          <p:nvPr>
            <p:ph type="body" idx="1"/>
          </p:nvPr>
        </p:nvSpPr>
        <p:spPr>
          <a:noFill/>
          <a:ln>
            <a:noFill/>
          </a:ln>
        </p:spPr>
        <p:txBody>
          <a:bodyPr wrap="square" lIns="92133" tIns="46066" rIns="92133" bIns="46066" anchor="t" anchorCtr="0"/>
          <a:p>
            <a:pPr lvl="0"/>
            <a:endParaRPr lang="zh-CN" altLang="en-US" dirty="0"/>
          </a:p>
        </p:txBody>
      </p:sp>
      <p:sp>
        <p:nvSpPr>
          <p:cNvPr id="69636" name="页眉占位符 3"/>
          <p:cNvSpPr txBox="1">
            <a:spLocks noGrp="1"/>
          </p:cNvSpPr>
          <p:nvPr>
            <p:ph type="hdr" sz="quarter"/>
          </p:nvPr>
        </p:nvSpPr>
        <p:spPr>
          <a:xfrm>
            <a:off x="0" y="0"/>
            <a:ext cx="2946400" cy="496888"/>
          </a:xfrm>
          <a:prstGeom prst="rect">
            <a:avLst/>
          </a:prstGeom>
          <a:noFill/>
          <a:ln w="9525">
            <a:noFill/>
          </a:ln>
        </p:spPr>
        <p:txBody>
          <a:bodyPr lIns="92133" tIns="46066" rIns="92133" bIns="46066"/>
          <a:p>
            <a:pPr lvl="0" eaLnBrk="1" hangingPunct="1"/>
            <a:r>
              <a:rPr lang="zh-CN" altLang="en-US" sz="1200" dirty="0"/>
              <a:t>北京市应急办情景构建</a:t>
            </a:r>
            <a:r>
              <a:rPr lang="en-US" altLang="zh-CN" sz="1200" dirty="0"/>
              <a:t>PPT</a:t>
            </a:r>
            <a:endParaRPr lang="en-US" altLang="zh-CN" sz="1200" dirty="0"/>
          </a:p>
        </p:txBody>
      </p:sp>
      <p:sp>
        <p:nvSpPr>
          <p:cNvPr id="69637" name="灯片编号占位符 4"/>
          <p:cNvSpPr txBox="1">
            <a:spLocks noGrp="1"/>
          </p:cNvSpPr>
          <p:nvPr>
            <p:ph type="sldNum" sz="quarter"/>
          </p:nvPr>
        </p:nvSpPr>
        <p:spPr>
          <a:xfrm>
            <a:off x="3849688" y="9429750"/>
            <a:ext cx="2946400" cy="496888"/>
          </a:xfrm>
          <a:prstGeom prst="rect">
            <a:avLst/>
          </a:prstGeom>
          <a:noFill/>
          <a:ln w="9525">
            <a:noFill/>
          </a:ln>
        </p:spPr>
        <p:txBody>
          <a:bodyPr lIns="92133" tIns="46066" rIns="92133" bIns="46066" anchor="b" anchorCtr="0"/>
          <a:p>
            <a:pPr lvl="0" algn="r" eaLnBrk="1" hangingPunct="1"/>
            <a:fld id="{9A0DB2DC-4C9A-4742-B13C-FB6460FD3503}" type="slidenum">
              <a:rPr lang="en-US" altLang="zh-CN" sz="1200" dirty="0"/>
            </a:fld>
            <a:endParaRPr lang="en-US" altLang="zh-CN" sz="12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8" name="幻灯片图像占位符 1"/>
          <p:cNvSpPr>
            <a:spLocks noGrp="1" noRot="1" noChangeAspect="1" noTextEdit="1"/>
          </p:cNvSpPr>
          <p:nvPr>
            <p:ph type="sldImg"/>
          </p:nvPr>
        </p:nvSpPr>
        <p:spPr>
          <a:xfrm>
            <a:off x="917575" y="744538"/>
            <a:ext cx="4962525" cy="3722687"/>
          </a:xfrm>
          <a:ln>
            <a:solidFill>
              <a:srgbClr val="000000"/>
            </a:solidFill>
            <a:miter/>
          </a:ln>
        </p:spPr>
      </p:sp>
      <p:sp>
        <p:nvSpPr>
          <p:cNvPr id="3" name="备注占位符 2"/>
          <p:cNvSpPr>
            <a:spLocks noGrp="1"/>
          </p:cNvSpPr>
          <p:nvPr>
            <p:ph type="body" idx="1"/>
          </p:nvPr>
        </p:nvSpPr>
        <p:spPr/>
        <p:txBody>
          <a:bodyPr lIns="92133" tIns="46066" rIns="92133" bIns="46066" rtlCol="0">
            <a:normAutofit fontScale="85000" lnSpcReduction="20000"/>
          </a:bodyPr>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案例</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2</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a:t>
            </a:r>
            <a:endParaRPr kumimoji="0" lang="zh-CN" altLang="zh-CN" sz="10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2013</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年</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10</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月</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15</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日至</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17</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日，</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75</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名救援队伍组成的法国新一代医疗应急救援队，在南部尼姆市附近开展全面演练。这是一支基本型民防快速医疗救援队，医疗应急救援设施包括</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32</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顶帐篷和小型箱体化的各种医疗装备、保障系统构成。演练目标是测试应用新装备和新管理方法时，能否满足快速应急要求，包括：</a:t>
            </a:r>
            <a:endParaRPr kumimoji="0" lang="zh-CN" altLang="zh-CN" sz="10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1</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）接到命令后个人白天</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2</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小时出发，夜间</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3</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小时出发；全队</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24</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小时之内集结出发，到达救灾地点后，</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10</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小时之后可以接待病人；</a:t>
            </a:r>
            <a:endParaRPr kumimoji="0" lang="zh-CN" altLang="zh-CN" sz="10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2</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）容纳住院病人</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85</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名，治疗观察病人</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15</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名，具备同时救</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12</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个人的能力；</a:t>
            </a:r>
            <a:endParaRPr kumimoji="0" lang="zh-CN" altLang="zh-CN" sz="10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3</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）具备独立自主的后勤保障能力；</a:t>
            </a:r>
            <a:endParaRPr kumimoji="0" lang="zh-CN" altLang="zh-CN" sz="10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4</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）具备轻便、灵活的进入灾区能力。</a:t>
            </a:r>
            <a:endParaRPr kumimoji="0" lang="zh-CN" altLang="zh-CN" sz="10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altLang="zh-CN" sz="10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altLang="zh-CN" sz="10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altLang="zh-CN" sz="10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评估组共有</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4</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人，</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1</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人负责医疗方面的评估，</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1</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人负责后勤方面的评估，</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1</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人负责总体运行方面的评估，另</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1</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人则是市民代表，原因是为了向公众宣传、见证等。</a:t>
            </a:r>
            <a:endParaRPr kumimoji="0" lang="zh-CN" altLang="zh-CN" sz="10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ESCRIM</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编制一共是</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75</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人，成员可分为三类：医疗人员，指挥协调人员和后勤人员。</a:t>
            </a:r>
            <a:endParaRPr kumimoji="0" lang="zh-CN" altLang="zh-CN" sz="10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指挥所：总指挥</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1</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人，副指挥</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2</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人，通信</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1</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人，行动协调员</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1</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人。</a:t>
            </a:r>
            <a:endParaRPr kumimoji="0" lang="zh-CN" altLang="zh-CN" sz="10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现场演练时，媒体人员只是拍摄记录片。</a:t>
            </a:r>
            <a:endParaRPr kumimoji="0" lang="zh-CN" altLang="zh-CN" sz="10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医疗队中无专职的心理医生，但所有医务人员接受过这方面的专门训练。</a:t>
            </a:r>
            <a:endParaRPr kumimoji="0" lang="zh-CN" altLang="zh-CN" sz="10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评估中发现的问题：发电机组的重要性。 </a:t>
            </a:r>
            <a:endParaRPr kumimoji="0" lang="zh-CN" altLang="zh-CN" sz="10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时间：接到命令后</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24</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小时之内出发，到达地点后，</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10</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小时之后可接待病人。</a:t>
            </a:r>
            <a:endParaRPr kumimoji="0" lang="zh-CN" altLang="zh-CN" sz="10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参演人员</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7</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月份就知道</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10</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月</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15</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日演练，但并没有特意去针对性训练，因为平时就这样训练。提前</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1</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天接到命令，白天</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2</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小时出发，夜间</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3</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小时出发。乘车前往演练场地。</a:t>
            </a:r>
            <a:endParaRPr kumimoji="0" lang="zh-CN" altLang="zh-CN" sz="10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指挥所处立有一面旗帜，本次演练指挥长来自军方，两个副指挥长来自消防队。一般来说，如果指挥长来自消防队，则副指挥由军方人员担任，反之亦然。这并不是一个规则，只是一种约定。 </a:t>
            </a:r>
            <a:endParaRPr kumimoji="0" lang="zh-CN" altLang="zh-CN" sz="10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ESCRIM 2</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有病床数</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100</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人，可容纳住院病人</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85</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名，治疗观察病人</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15</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名。有一大一小两个手术室和一个妇产手术室。医疗人员平时主要从事军方或消防部门的医疗机构工作。参与医疗救援时，每</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2</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周轮换</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1</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次。</a:t>
            </a:r>
            <a:endParaRPr kumimoji="0" lang="zh-CN" altLang="zh-CN" sz="10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按自主独立原则，法国战地医院自己提供后勤保障，而且也不打算在一个受灾国家里呆到灾难后各方面恢复正常时才撤出。他们的指挥官说：独立就是我们的实力。灾后，我们一定不能给一个灾难中的国家带来额外的负担，这个需要不断的自律。</a:t>
            </a:r>
            <a:endParaRPr kumimoji="0" lang="zh-CN" altLang="zh-CN" sz="10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这个医疗救援队并不打算连续开展</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12</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个小时的手术的能力，而是能同时救</a:t>
            </a:r>
            <a:r>
              <a:rPr kumimoji="0" lang="en-US" altLang="zh-CN" sz="1000" b="0" i="0" u="none" strike="noStrike" kern="1200" cap="none" spc="0" normalizeH="0" baseline="0" noProof="0" dirty="0" smtClean="0">
                <a:ln>
                  <a:noFill/>
                </a:ln>
                <a:solidFill>
                  <a:schemeClr val="tx1"/>
                </a:solidFill>
                <a:effectLst/>
                <a:uLnTx/>
                <a:uFillTx/>
                <a:latin typeface="+mn-lt"/>
                <a:ea typeface="+mn-ea"/>
                <a:cs typeface="+mn-cs"/>
              </a:rPr>
              <a:t>12</a:t>
            </a:r>
            <a:r>
              <a:rPr kumimoji="0" lang="zh-CN" altLang="zh-CN" sz="1000" b="0" i="0" u="none" strike="noStrike" kern="1200" cap="none" spc="0" normalizeH="0" baseline="0" noProof="0" dirty="0" smtClean="0">
                <a:ln>
                  <a:noFill/>
                </a:ln>
                <a:solidFill>
                  <a:schemeClr val="tx1"/>
                </a:solidFill>
                <a:effectLst/>
                <a:uLnTx/>
                <a:uFillTx/>
                <a:latin typeface="+mn-lt"/>
                <a:ea typeface="+mn-ea"/>
                <a:cs typeface="+mn-cs"/>
              </a:rPr>
              <a:t>个人的能力。</a:t>
            </a:r>
            <a:endParaRPr kumimoji="0" lang="zh-CN" alt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70660" name="灯片编号占位符 3"/>
          <p:cNvSpPr txBox="1">
            <a:spLocks noGrp="1"/>
          </p:cNvSpPr>
          <p:nvPr>
            <p:ph type="sldNum" sz="quarter"/>
          </p:nvPr>
        </p:nvSpPr>
        <p:spPr>
          <a:xfrm>
            <a:off x="3849688" y="9429750"/>
            <a:ext cx="2946400" cy="496888"/>
          </a:xfrm>
          <a:prstGeom prst="rect">
            <a:avLst/>
          </a:prstGeom>
          <a:noFill/>
          <a:ln w="9525">
            <a:noFill/>
          </a:ln>
        </p:spPr>
        <p:txBody>
          <a:bodyPr lIns="92133" tIns="46066" rIns="92133" bIns="46066" anchor="b" anchorCtr="0"/>
          <a:p>
            <a:pPr lvl="0" algn="r" eaLnBrk="1" hangingPunct="1">
              <a:buNone/>
            </a:pPr>
            <a:fld id="{9A0DB2DC-4C9A-4742-B13C-FB6460FD3503}" type="slidenum">
              <a:rPr lang="zh-CN" altLang="en-US" sz="1200" dirty="0"/>
            </a:fld>
            <a:endParaRPr lang="zh-CN" altLang="en-US" sz="12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2" name="幻灯片图像占位符 1"/>
          <p:cNvSpPr>
            <a:spLocks noGrp="1" noRot="1" noChangeAspect="1" noTextEdit="1"/>
          </p:cNvSpPr>
          <p:nvPr>
            <p:ph type="sldImg"/>
          </p:nvPr>
        </p:nvSpPr>
        <p:spPr>
          <a:xfrm>
            <a:off x="917575" y="744538"/>
            <a:ext cx="4962525" cy="3722687"/>
          </a:xfrm>
          <a:ln>
            <a:solidFill>
              <a:srgbClr val="000000"/>
            </a:solidFill>
            <a:miter/>
          </a:ln>
        </p:spPr>
      </p:sp>
      <p:sp>
        <p:nvSpPr>
          <p:cNvPr id="3" name="备注占位符 2"/>
          <p:cNvSpPr>
            <a:spLocks noGrp="1"/>
          </p:cNvSpPr>
          <p:nvPr>
            <p:ph type="body" idx="1"/>
          </p:nvPr>
        </p:nvSpPr>
        <p:spPr/>
        <p:txBody>
          <a:bodyPr lIns="92133" tIns="46066" rIns="92133" bIns="46066" rtlCol="0">
            <a:normAutofit lnSpcReduction="10000"/>
          </a:bodyPr>
          <a:lstStyle/>
          <a:p>
            <a:pPr marL="0" marR="0" lvl="0" indent="0" algn="l" defTabSz="912495"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smtClean="0">
                <a:ln>
                  <a:noFill/>
                </a:ln>
                <a:solidFill>
                  <a:schemeClr val="tx1"/>
                </a:solidFill>
                <a:effectLst/>
                <a:uLnTx/>
                <a:uFillTx/>
                <a:latin typeface="+mn-lt"/>
                <a:ea typeface="+mn-ea"/>
                <a:cs typeface="+mn-cs"/>
              </a:rPr>
              <a:t>六是演练规划与演练项目是个什么关系？</a:t>
            </a:r>
            <a:endParaRPr kumimoji="0" lang="zh-CN" altLang="en-US" sz="10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2495" rtl="0" eaLnBrk="1" fontAlgn="auto" latinLnBrk="0" hangingPunct="1">
              <a:lnSpc>
                <a:spcPct val="100000"/>
              </a:lnSpc>
              <a:spcBef>
                <a:spcPts val="0"/>
              </a:spcBef>
              <a:spcAft>
                <a:spcPts val="0"/>
              </a:spcAft>
              <a:buClrTx/>
              <a:buSzTx/>
              <a:buFontTx/>
              <a:buNone/>
              <a:defRPr/>
            </a:pPr>
            <a:endParaRPr kumimoji="0" lang="en-US" altLang="zh-CN" sz="10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2495" rtl="0" eaLnBrk="1" fontAlgn="auto" latinLnBrk="0" hangingPunct="1">
              <a:lnSpc>
                <a:spcPct val="100000"/>
              </a:lnSpc>
              <a:spcBef>
                <a:spcPts val="0"/>
              </a:spcBef>
              <a:spcAft>
                <a:spcPts val="0"/>
              </a:spcAft>
              <a:buClrTx/>
              <a:buSzTx/>
              <a:buFontTx/>
              <a:buNone/>
              <a:defRPr/>
            </a:pPr>
            <a:endParaRPr kumimoji="0" lang="en-US" altLang="zh-CN" sz="10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2495"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smtClean="0">
                <a:ln>
                  <a:noFill/>
                </a:ln>
                <a:solidFill>
                  <a:schemeClr val="tx1"/>
                </a:solidFill>
                <a:effectLst/>
                <a:uLnTx/>
                <a:uFillTx/>
                <a:latin typeface="+mn-lt"/>
                <a:ea typeface="+mn-ea"/>
                <a:cs typeface="+mn-cs"/>
              </a:rPr>
              <a:t>合理统筹安排各类应急演练活动</a:t>
            </a:r>
            <a:endParaRPr kumimoji="0" lang="en-US" altLang="zh-CN" sz="1000" b="0" i="0" u="none" strike="noStrike" kern="1200" cap="none" spc="0" normalizeH="0" baseline="0" noProof="0" dirty="0" smtClean="0">
              <a:ln>
                <a:noFill/>
              </a:ln>
              <a:solidFill>
                <a:schemeClr val="tx1"/>
              </a:solidFill>
              <a:effectLst/>
              <a:uLnTx/>
              <a:uFillTx/>
              <a:latin typeface="+mn-lt"/>
              <a:ea typeface="+mn-ea"/>
              <a:cs typeface="+mn-cs"/>
            </a:endParaRPr>
          </a:p>
          <a:p>
            <a:pPr marL="364490" marR="0" lvl="3" indent="-342265" algn="l" defTabSz="914400" rtl="0" eaLnBrk="0" fontAlgn="base" latinLnBrk="0" hangingPunct="0">
              <a:lnSpc>
                <a:spcPct val="100000"/>
              </a:lnSpc>
              <a:spcBef>
                <a:spcPts val="600"/>
              </a:spcBef>
              <a:spcAft>
                <a:spcPct val="0"/>
              </a:spcAft>
              <a:buClrTx/>
              <a:buSzTx/>
              <a:buFont typeface="Arial" panose="020B0604020202020204" pitchFamily="34" charset="0"/>
              <a:buChar char="•"/>
              <a:defRPr/>
            </a:pPr>
            <a:r>
              <a:rPr kumimoji="0" lang="zh-CN" altLang="en-US" sz="2400" b="0" i="0" u="none" strike="noStrike" kern="1200" cap="none" spc="0" normalizeH="0" baseline="0" noProof="0" dirty="0" smtClean="0">
                <a:ln>
                  <a:noFill/>
                </a:ln>
                <a:solidFill>
                  <a:schemeClr val="tx1"/>
                </a:solidFill>
                <a:effectLst/>
                <a:uLnTx/>
                <a:uFillTx/>
                <a:latin typeface="楷体_GB2312" pitchFamily="49" charset="-122"/>
                <a:ea typeface="楷体_GB2312" pitchFamily="49" charset="-122"/>
                <a:cs typeface="+mn-cs"/>
              </a:rPr>
              <a:t>制定应急演练规划，统筹安排规划</a:t>
            </a:r>
            <a:r>
              <a:rPr kumimoji="0" lang="en-US" altLang="zh-CN" sz="2400" b="0" i="0" u="none" strike="noStrike" kern="1200" cap="none" spc="0" normalizeH="0" baseline="0" noProof="0" dirty="0" smtClean="0">
                <a:ln>
                  <a:noFill/>
                </a:ln>
                <a:solidFill>
                  <a:schemeClr val="tx1"/>
                </a:solidFill>
                <a:effectLst/>
                <a:uLnTx/>
                <a:uFillTx/>
                <a:latin typeface="楷体_GB2312" pitchFamily="49" charset="-122"/>
                <a:ea typeface="楷体_GB2312" pitchFamily="49" charset="-122"/>
                <a:cs typeface="+mn-cs"/>
              </a:rPr>
              <a:t>3-5</a:t>
            </a:r>
            <a:r>
              <a:rPr kumimoji="0" lang="zh-CN" altLang="en-US" sz="2400" b="0" i="0" u="none" strike="noStrike" kern="1200" cap="none" spc="0" normalizeH="0" baseline="0" noProof="0" dirty="0" smtClean="0">
                <a:ln>
                  <a:noFill/>
                </a:ln>
                <a:solidFill>
                  <a:schemeClr val="tx1"/>
                </a:solidFill>
                <a:effectLst/>
                <a:uLnTx/>
                <a:uFillTx/>
                <a:latin typeface="楷体_GB2312" pitchFamily="49" charset="-122"/>
                <a:ea typeface="楷体_GB2312" pitchFamily="49" charset="-122"/>
                <a:cs typeface="+mn-cs"/>
              </a:rPr>
              <a:t>年内各类演练项目；</a:t>
            </a:r>
            <a:endParaRPr kumimoji="0" lang="en-US" altLang="zh-CN" sz="2400" b="0" i="0" u="none" strike="noStrike" kern="1200" cap="none" spc="0" normalizeH="0" baseline="0" noProof="0" dirty="0" smtClean="0">
              <a:ln>
                <a:noFill/>
              </a:ln>
              <a:solidFill>
                <a:schemeClr val="tx1"/>
              </a:solidFill>
              <a:effectLst/>
              <a:uLnTx/>
              <a:uFillTx/>
              <a:latin typeface="楷体_GB2312" pitchFamily="49" charset="-122"/>
              <a:ea typeface="楷体_GB2312" pitchFamily="49" charset="-122"/>
              <a:cs typeface="+mn-cs"/>
            </a:endParaRPr>
          </a:p>
          <a:p>
            <a:pPr marL="364490" marR="0" lvl="3" indent="-342265" algn="l" defTabSz="914400" rtl="0" eaLnBrk="0" fontAlgn="base" latinLnBrk="0" hangingPunct="0">
              <a:lnSpc>
                <a:spcPct val="100000"/>
              </a:lnSpc>
              <a:spcBef>
                <a:spcPts val="600"/>
              </a:spcBef>
              <a:spcAft>
                <a:spcPct val="0"/>
              </a:spcAft>
              <a:buClrTx/>
              <a:buSzTx/>
              <a:buFont typeface="Arial" panose="020B0604020202020204" pitchFamily="34" charset="0"/>
              <a:buChar char="•"/>
              <a:defRPr/>
            </a:pPr>
            <a:r>
              <a:rPr kumimoji="0" lang="zh-CN" altLang="en-US" sz="2400" b="0" i="0" u="none" strike="noStrike" kern="1200" cap="none" spc="0" normalizeH="0" baseline="0" noProof="0" dirty="0" smtClean="0">
                <a:ln>
                  <a:noFill/>
                </a:ln>
                <a:solidFill>
                  <a:schemeClr val="tx1"/>
                </a:solidFill>
                <a:effectLst/>
                <a:uLnTx/>
                <a:uFillTx/>
                <a:latin typeface="楷体_GB2312" pitchFamily="49" charset="-122"/>
                <a:ea typeface="楷体_GB2312" pitchFamily="49" charset="-122"/>
                <a:cs typeface="+mn-cs"/>
              </a:rPr>
              <a:t>各演练项目针对不同主题和目标，周期内覆盖全部应急职能和要素；</a:t>
            </a:r>
            <a:endParaRPr kumimoji="0" lang="en-US" altLang="zh-CN" sz="2400" b="0" i="0" u="none" strike="noStrike" kern="1200" cap="none" spc="0" normalizeH="0" baseline="0" noProof="0" dirty="0" smtClean="0">
              <a:ln>
                <a:noFill/>
              </a:ln>
              <a:solidFill>
                <a:schemeClr val="tx1"/>
              </a:solidFill>
              <a:effectLst/>
              <a:uLnTx/>
              <a:uFillTx/>
              <a:latin typeface="楷体_GB2312" pitchFamily="49" charset="-122"/>
              <a:ea typeface="楷体_GB2312" pitchFamily="49" charset="-122"/>
              <a:cs typeface="+mn-cs"/>
            </a:endParaRPr>
          </a:p>
          <a:p>
            <a:pPr marL="364490" marR="0" lvl="3" indent="-342265" algn="l" defTabSz="914400" rtl="0" eaLnBrk="0" fontAlgn="base" latinLnBrk="0" hangingPunct="0">
              <a:lnSpc>
                <a:spcPct val="100000"/>
              </a:lnSpc>
              <a:spcBef>
                <a:spcPts val="600"/>
              </a:spcBef>
              <a:spcAft>
                <a:spcPct val="0"/>
              </a:spcAft>
              <a:buClrTx/>
              <a:buSzTx/>
              <a:buFont typeface="Arial" panose="020B0604020202020204" pitchFamily="34" charset="0"/>
              <a:buChar char="•"/>
              <a:defRPr/>
            </a:pPr>
            <a:r>
              <a:rPr kumimoji="0" lang="zh-CN" altLang="en-US" sz="2400" b="0" i="0" u="none" strike="noStrike" kern="1200" cap="none" spc="0" normalizeH="0" baseline="0" noProof="0" dirty="0" smtClean="0">
                <a:ln>
                  <a:noFill/>
                </a:ln>
                <a:solidFill>
                  <a:schemeClr val="tx1"/>
                </a:solidFill>
                <a:effectLst/>
                <a:uLnTx/>
                <a:uFillTx/>
                <a:latin typeface="楷体_GB2312" pitchFamily="49" charset="-122"/>
                <a:ea typeface="楷体_GB2312" pitchFamily="49" charset="-122"/>
                <a:cs typeface="+mn-cs"/>
              </a:rPr>
              <a:t>形成持续改进机制，合理调整演练规划与演练项目；</a:t>
            </a:r>
            <a:endParaRPr kumimoji="0" lang="en-US" altLang="zh-CN" sz="2400" b="0" i="0" u="none" strike="noStrike" kern="1200" cap="none" spc="0" normalizeH="0" baseline="0" noProof="0" dirty="0" smtClean="0">
              <a:ln>
                <a:noFill/>
              </a:ln>
              <a:solidFill>
                <a:schemeClr val="tx1"/>
              </a:solidFill>
              <a:effectLst/>
              <a:uLnTx/>
              <a:uFillTx/>
              <a:latin typeface="楷体_GB2312" pitchFamily="49" charset="-122"/>
              <a:ea typeface="楷体_GB2312" pitchFamily="49" charset="-122"/>
              <a:cs typeface="+mn-cs"/>
            </a:endParaRPr>
          </a:p>
          <a:p>
            <a:pPr marL="364490" marR="0" lvl="3" indent="-342265" algn="l" defTabSz="914400" rtl="0" eaLnBrk="0" fontAlgn="base" latinLnBrk="0" hangingPunct="0">
              <a:lnSpc>
                <a:spcPct val="100000"/>
              </a:lnSpc>
              <a:spcBef>
                <a:spcPts val="600"/>
              </a:spcBef>
              <a:spcAft>
                <a:spcPct val="0"/>
              </a:spcAft>
              <a:buClrTx/>
              <a:buSzTx/>
              <a:buFont typeface="Arial" panose="020B0604020202020204" pitchFamily="34" charset="0"/>
              <a:buChar char="•"/>
              <a:defRPr/>
            </a:pPr>
            <a:r>
              <a:rPr kumimoji="0" lang="zh-CN" altLang="en-US" sz="2400" b="0" i="0" u="none" strike="noStrike" kern="1200" cap="none" spc="0" normalizeH="0" baseline="0" noProof="0" dirty="0" smtClean="0">
                <a:ln>
                  <a:noFill/>
                </a:ln>
                <a:solidFill>
                  <a:schemeClr val="tx1"/>
                </a:solidFill>
                <a:effectLst/>
                <a:uLnTx/>
                <a:uFillTx/>
                <a:latin typeface="楷体_GB2312" pitchFamily="49" charset="-122"/>
                <a:ea typeface="楷体_GB2312" pitchFamily="49" charset="-122"/>
                <a:cs typeface="+mn-cs"/>
              </a:rPr>
              <a:t>演练规划与演练项目都包括策划、实施和改进三阶段。</a:t>
            </a:r>
            <a:endParaRPr kumimoji="0" lang="en-US" altLang="zh-CN" sz="2400" b="0" i="0" u="none" strike="noStrike" kern="1200" cap="none" spc="0" normalizeH="0" baseline="0" noProof="0" dirty="0" smtClean="0">
              <a:ln>
                <a:noFill/>
              </a:ln>
              <a:solidFill>
                <a:schemeClr val="tx1"/>
              </a:solidFill>
              <a:effectLst/>
              <a:uLnTx/>
              <a:uFillTx/>
              <a:latin typeface="楷体_GB2312" pitchFamily="49" charset="-122"/>
              <a:ea typeface="楷体_GB2312" pitchFamily="49" charset="-122"/>
              <a:cs typeface="+mn-cs"/>
            </a:endParaRPr>
          </a:p>
          <a:p>
            <a:pPr marL="0" marR="0" lvl="0" indent="0" algn="l" defTabSz="912495" rtl="0" eaLnBrk="1" fontAlgn="auto" latinLnBrk="0" hangingPunct="1">
              <a:lnSpc>
                <a:spcPct val="100000"/>
              </a:lnSpc>
              <a:spcBef>
                <a:spcPts val="0"/>
              </a:spcBef>
              <a:spcAft>
                <a:spcPts val="0"/>
              </a:spcAft>
              <a:buClrTx/>
              <a:buSzTx/>
              <a:buFontTx/>
              <a:buNone/>
              <a:defRPr/>
            </a:pPr>
            <a:endParaRPr kumimoji="0" lang="en-US" altLang="zh-CN" sz="1000" b="0" i="0" u="none" strike="noStrike" kern="1200" cap="none" spc="0" normalizeH="0" baseline="0" noProof="0" dirty="0" smtClean="0">
              <a:ln>
                <a:noFill/>
              </a:ln>
              <a:solidFill>
                <a:schemeClr val="tx1"/>
              </a:solidFill>
              <a:effectLst/>
              <a:uLnTx/>
              <a:uFillTx/>
              <a:latin typeface="+mn-lt"/>
              <a:ea typeface="+mn-ea"/>
              <a:cs typeface="+mn-cs"/>
            </a:endParaRPr>
          </a:p>
          <a:p>
            <a:pPr marL="455930" marR="0" lvl="0" indent="-455930" algn="l" defTabSz="914400" rtl="0" eaLnBrk="0" fontAlgn="base" latinLnBrk="0" hangingPunct="0">
              <a:lnSpc>
                <a:spcPct val="100000"/>
              </a:lnSpc>
              <a:spcBef>
                <a:spcPts val="300"/>
              </a:spcBef>
              <a:spcAft>
                <a:spcPts val="300"/>
              </a:spcAft>
              <a:buClrTx/>
              <a:buSzTx/>
              <a:buFont typeface="+mj-lt"/>
              <a:buAutoNum type="arabicPeriod"/>
              <a:defRPr/>
            </a:pPr>
            <a:r>
              <a:rPr kumimoji="0" lang="zh-CN" altLang="en-US" sz="1000" b="0" i="0" u="none" strike="noStrike" kern="1200" cap="none" spc="0" normalizeH="0" baseline="0" noProof="0" dirty="0" smtClean="0">
                <a:ln>
                  <a:noFill/>
                </a:ln>
                <a:solidFill>
                  <a:schemeClr val="tx1"/>
                </a:solidFill>
                <a:effectLst/>
                <a:uLnTx/>
                <a:uFillTx/>
                <a:latin typeface="+mn-lt"/>
                <a:ea typeface="+mn-ea"/>
                <a:cs typeface="+mn-cs"/>
              </a:rPr>
              <a:t>先单项后综合、先桌面后实战的循序进阶式实施方式；</a:t>
            </a:r>
            <a:endParaRPr kumimoji="0" lang="en-US" altLang="zh-CN" sz="1000" b="0" i="0" u="none" strike="noStrike" kern="1200" cap="none" spc="0" normalizeH="0" baseline="0" noProof="0" dirty="0" smtClean="0">
              <a:ln>
                <a:noFill/>
              </a:ln>
              <a:solidFill>
                <a:schemeClr val="tx1"/>
              </a:solidFill>
              <a:effectLst/>
              <a:uLnTx/>
              <a:uFillTx/>
              <a:latin typeface="+mn-lt"/>
              <a:ea typeface="+mn-ea"/>
              <a:cs typeface="+mn-cs"/>
            </a:endParaRPr>
          </a:p>
          <a:p>
            <a:pPr marL="455930" marR="0" lvl="0" indent="-455930" algn="l" defTabSz="914400" rtl="0" eaLnBrk="0" fontAlgn="base" latinLnBrk="0" hangingPunct="0">
              <a:lnSpc>
                <a:spcPct val="100000"/>
              </a:lnSpc>
              <a:spcBef>
                <a:spcPts val="300"/>
              </a:spcBef>
              <a:spcAft>
                <a:spcPts val="300"/>
              </a:spcAft>
              <a:buClrTx/>
              <a:buSzTx/>
              <a:buFont typeface="+mj-lt"/>
              <a:buAutoNum type="arabicPeriod"/>
              <a:defRPr/>
            </a:pPr>
            <a:r>
              <a:rPr kumimoji="0" lang="zh-CN" altLang="en-US" sz="1000" b="0" i="0" u="none" strike="noStrike" kern="1200" cap="none" spc="0" normalizeH="0" baseline="0" noProof="0" dirty="0" smtClean="0">
                <a:ln>
                  <a:noFill/>
                </a:ln>
                <a:solidFill>
                  <a:schemeClr val="tx1"/>
                </a:solidFill>
                <a:effectLst/>
                <a:uLnTx/>
                <a:uFillTx/>
                <a:latin typeface="+mn-lt"/>
                <a:ea typeface="+mn-ea"/>
                <a:cs typeface="+mn-cs"/>
              </a:rPr>
              <a:t>循序渐进、时间有序地规划演练频次、规模、</a:t>
            </a:r>
            <a:endParaRPr kumimoji="0" lang="en-US" altLang="zh-CN" sz="10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71684" name="灯片编号占位符 3"/>
          <p:cNvSpPr txBox="1">
            <a:spLocks noGrp="1"/>
          </p:cNvSpPr>
          <p:nvPr>
            <p:ph type="sldNum" sz="quarter"/>
          </p:nvPr>
        </p:nvSpPr>
        <p:spPr>
          <a:xfrm>
            <a:off x="3849688" y="9429750"/>
            <a:ext cx="2946400" cy="496888"/>
          </a:xfrm>
          <a:prstGeom prst="rect">
            <a:avLst/>
          </a:prstGeom>
          <a:noFill/>
          <a:ln w="9525">
            <a:noFill/>
          </a:ln>
        </p:spPr>
        <p:txBody>
          <a:bodyPr lIns="92133" tIns="46066" rIns="92133" bIns="46066" anchor="b" anchorCtr="0"/>
          <a:p>
            <a:pPr lvl="0" algn="r" eaLnBrk="1" hangingPunct="1">
              <a:buNone/>
            </a:pPr>
            <a:fld id="{9A0DB2DC-4C9A-4742-B13C-FB6460FD3503}" type="slidenum">
              <a:rPr lang="zh-CN" altLang="en-US" sz="1200" dirty="0"/>
            </a:fld>
            <a:endParaRPr lang="zh-CN" altLang="en-US" sz="120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6" name="幻灯片图像占位符 1"/>
          <p:cNvSpPr>
            <a:spLocks noGrp="1" noRot="1" noChangeAspect="1" noTextEdit="1"/>
          </p:cNvSpPr>
          <p:nvPr>
            <p:ph type="sldImg"/>
          </p:nvPr>
        </p:nvSpPr>
        <p:spPr>
          <a:xfrm>
            <a:off x="917575" y="744538"/>
            <a:ext cx="4962525" cy="3722687"/>
          </a:xfrm>
          <a:ln>
            <a:solidFill>
              <a:srgbClr val="000000"/>
            </a:solidFill>
            <a:miter/>
          </a:ln>
        </p:spPr>
      </p:sp>
      <p:sp>
        <p:nvSpPr>
          <p:cNvPr id="72707" name="备注占位符 2"/>
          <p:cNvSpPr>
            <a:spLocks noGrp="1"/>
          </p:cNvSpPr>
          <p:nvPr>
            <p:ph type="body" idx="1"/>
          </p:nvPr>
        </p:nvSpPr>
        <p:spPr>
          <a:noFill/>
          <a:ln>
            <a:noFill/>
          </a:ln>
        </p:spPr>
        <p:txBody>
          <a:bodyPr wrap="square" lIns="92133" tIns="46066" rIns="92133" bIns="46066" anchor="t" anchorCtr="0"/>
          <a:p>
            <a:pPr lvl="0"/>
            <a:r>
              <a:rPr lang="zh-CN" altLang="en-US" sz="1000" dirty="0"/>
              <a:t>三项基本组成要素：</a:t>
            </a:r>
            <a:endParaRPr lang="en-US" altLang="zh-CN" sz="1000" dirty="0"/>
          </a:p>
          <a:p>
            <a:pPr lvl="0"/>
            <a:r>
              <a:rPr lang="zh-CN" altLang="en-US" sz="1000" dirty="0"/>
              <a:t>（</a:t>
            </a:r>
            <a:r>
              <a:rPr lang="en-US" altLang="zh-CN" sz="1000" dirty="0"/>
              <a:t>1</a:t>
            </a:r>
            <a:r>
              <a:rPr lang="zh-CN" altLang="en-US" sz="1000" dirty="0"/>
              <a:t>）情境，前后上下的背景情况，或者综合性的故事。</a:t>
            </a:r>
            <a:endParaRPr lang="en-US" altLang="zh-CN" sz="1000" dirty="0"/>
          </a:p>
          <a:p>
            <a:pPr lvl="0"/>
            <a:r>
              <a:rPr lang="zh-CN" altLang="en-US" sz="1000" dirty="0"/>
              <a:t>（</a:t>
            </a:r>
            <a:r>
              <a:rPr lang="en-US" altLang="zh-CN" sz="1000" dirty="0"/>
              <a:t>2</a:t>
            </a:r>
            <a:r>
              <a:rPr lang="zh-CN" altLang="en-US" sz="1000" dirty="0"/>
              <a:t>）状况，使演练人员能实施关键任务，展现能力。</a:t>
            </a:r>
            <a:endParaRPr lang="en-US" altLang="zh-CN" sz="1000" dirty="0"/>
          </a:p>
          <a:p>
            <a:pPr lvl="0"/>
            <a:r>
              <a:rPr lang="zh-CN" altLang="en-US" sz="1000" dirty="0"/>
              <a:t>（</a:t>
            </a:r>
            <a:r>
              <a:rPr lang="en-US" altLang="zh-CN" sz="1000" dirty="0"/>
              <a:t>3</a:t>
            </a:r>
            <a:r>
              <a:rPr lang="zh-CN" altLang="en-US" sz="1000" dirty="0"/>
              <a:t>）细节，准确描述状况和事件的必要的技术细节。</a:t>
            </a:r>
            <a:endParaRPr lang="en-US" altLang="zh-CN" sz="1000" dirty="0"/>
          </a:p>
          <a:p>
            <a:pPr lvl="0"/>
            <a:endParaRPr lang="en-US" altLang="zh-CN" sz="1000" dirty="0"/>
          </a:p>
          <a:p>
            <a:pPr lvl="0">
              <a:lnSpc>
                <a:spcPts val="3500"/>
              </a:lnSpc>
              <a:spcBef>
                <a:spcPts val="300"/>
              </a:spcBef>
              <a:spcAft>
                <a:spcPts val="300"/>
              </a:spcAft>
            </a:pPr>
            <a:r>
              <a:rPr lang="zh-CN" altLang="en-US" sz="1000" dirty="0">
                <a:latin typeface="楷体_GB2312" pitchFamily="49" charset="-122"/>
                <a:ea typeface="楷体_GB2312" pitchFamily="49" charset="-122"/>
              </a:rPr>
              <a:t>主题。综合演练目标和风险分析结果，选择某种具体的威胁或风险；</a:t>
            </a:r>
            <a:endParaRPr lang="en-US" altLang="zh-CN" sz="1000" dirty="0">
              <a:latin typeface="楷体_GB2312" pitchFamily="49" charset="-122"/>
              <a:ea typeface="楷体_GB2312" pitchFamily="49" charset="-122"/>
            </a:endParaRPr>
          </a:p>
          <a:p>
            <a:pPr lvl="0">
              <a:lnSpc>
                <a:spcPts val="3500"/>
              </a:lnSpc>
              <a:spcBef>
                <a:spcPts val="300"/>
              </a:spcBef>
              <a:spcAft>
                <a:spcPts val="300"/>
              </a:spcAft>
            </a:pPr>
            <a:r>
              <a:rPr lang="zh-CN" altLang="en-US" sz="1000" dirty="0">
                <a:latin typeface="楷体_GB2312" pitchFamily="49" charset="-122"/>
                <a:ea typeface="楷体_GB2312" pitchFamily="49" charset="-122"/>
              </a:rPr>
              <a:t>事件。选择主要和次要事件，贴近现实的发生顺序；</a:t>
            </a:r>
            <a:endParaRPr lang="en-US" altLang="zh-CN" sz="1000" dirty="0">
              <a:latin typeface="楷体_GB2312" pitchFamily="49" charset="-122"/>
              <a:ea typeface="楷体_GB2312" pitchFamily="49" charset="-122"/>
            </a:endParaRPr>
          </a:p>
          <a:p>
            <a:pPr lvl="0">
              <a:lnSpc>
                <a:spcPts val="3500"/>
              </a:lnSpc>
              <a:spcBef>
                <a:spcPts val="300"/>
              </a:spcBef>
              <a:spcAft>
                <a:spcPts val="300"/>
              </a:spcAft>
            </a:pPr>
            <a:r>
              <a:rPr lang="zh-CN" altLang="en-US" sz="1000" dirty="0">
                <a:latin typeface="楷体_GB2312" pitchFamily="49" charset="-122"/>
                <a:ea typeface="楷体_GB2312" pitchFamily="49" charset="-122"/>
              </a:rPr>
              <a:t>期望行动。与目标、能力和关键任务相关；</a:t>
            </a:r>
            <a:endParaRPr lang="en-US" altLang="zh-CN" sz="1000" dirty="0">
              <a:latin typeface="楷体_GB2312" pitchFamily="49" charset="-122"/>
              <a:ea typeface="楷体_GB2312" pitchFamily="49" charset="-122"/>
            </a:endParaRPr>
          </a:p>
          <a:p>
            <a:pPr lvl="0">
              <a:lnSpc>
                <a:spcPts val="3500"/>
              </a:lnSpc>
              <a:spcBef>
                <a:spcPts val="300"/>
              </a:spcBef>
              <a:spcAft>
                <a:spcPts val="300"/>
              </a:spcAft>
            </a:pPr>
            <a:r>
              <a:rPr lang="zh-CN" altLang="en-US" sz="1000" dirty="0">
                <a:latin typeface="楷体_GB2312" pitchFamily="49" charset="-122"/>
                <a:ea typeface="楷体_GB2312" pitchFamily="49" charset="-122"/>
              </a:rPr>
              <a:t>消息条。选择能监测演练目标实现情况的消息条；</a:t>
            </a:r>
            <a:endParaRPr lang="en-US" altLang="zh-CN" sz="1000" dirty="0">
              <a:latin typeface="楷体_GB2312" pitchFamily="49" charset="-122"/>
              <a:ea typeface="楷体_GB2312" pitchFamily="49" charset="-122"/>
            </a:endParaRPr>
          </a:p>
          <a:p>
            <a:pPr lvl="0">
              <a:lnSpc>
                <a:spcPts val="3500"/>
              </a:lnSpc>
              <a:spcBef>
                <a:spcPts val="300"/>
              </a:spcBef>
              <a:spcAft>
                <a:spcPts val="300"/>
              </a:spcAft>
            </a:pPr>
            <a:r>
              <a:rPr lang="zh-CN" altLang="en-US" sz="1000" dirty="0">
                <a:latin typeface="楷体_GB2312" pitchFamily="49" charset="-122"/>
                <a:ea typeface="楷体_GB2312" pitchFamily="49" charset="-122"/>
              </a:rPr>
              <a:t>讨论问题。桌面演练可选择战略性、政策导向性问题。</a:t>
            </a:r>
            <a:endParaRPr lang="en-US" altLang="zh-CN" sz="1000" dirty="0">
              <a:latin typeface="楷体_GB2312" pitchFamily="49" charset="-122"/>
              <a:ea typeface="楷体_GB2312" pitchFamily="49" charset="-122"/>
            </a:endParaRPr>
          </a:p>
          <a:p>
            <a:pPr lvl="0"/>
            <a:endParaRPr lang="en-US" altLang="zh-CN" sz="1000" dirty="0"/>
          </a:p>
          <a:p>
            <a:pPr lvl="0"/>
            <a:endParaRPr lang="zh-CN" altLang="en-US" sz="1000" dirty="0"/>
          </a:p>
          <a:p>
            <a:pPr lvl="0"/>
            <a:endParaRPr lang="zh-CN" altLang="en-US" sz="1000" dirty="0"/>
          </a:p>
          <a:p>
            <a:pPr lvl="0"/>
            <a:endParaRPr lang="zh-CN" altLang="en-US" sz="1000" dirty="0"/>
          </a:p>
          <a:p>
            <a:pPr lvl="0"/>
            <a:endParaRPr lang="zh-CN" altLang="en-US" sz="1000" dirty="0"/>
          </a:p>
        </p:txBody>
      </p:sp>
      <p:sp>
        <p:nvSpPr>
          <p:cNvPr id="72708" name="灯片编号占位符 3"/>
          <p:cNvSpPr txBox="1">
            <a:spLocks noGrp="1"/>
          </p:cNvSpPr>
          <p:nvPr>
            <p:ph type="sldNum" sz="quarter"/>
          </p:nvPr>
        </p:nvSpPr>
        <p:spPr>
          <a:xfrm>
            <a:off x="3849688" y="9429750"/>
            <a:ext cx="2946400" cy="496888"/>
          </a:xfrm>
          <a:prstGeom prst="rect">
            <a:avLst/>
          </a:prstGeom>
          <a:noFill/>
          <a:ln w="9525">
            <a:noFill/>
          </a:ln>
        </p:spPr>
        <p:txBody>
          <a:bodyPr lIns="92133" tIns="46066" rIns="92133" bIns="46066" anchor="b" anchorCtr="0"/>
          <a:p>
            <a:pPr lvl="0" algn="r" eaLnBrk="1" hangingPunct="1">
              <a:buNone/>
            </a:pPr>
            <a:fld id="{9A0DB2DC-4C9A-4742-B13C-FB6460FD3503}" type="slidenum">
              <a:rPr lang="zh-CN" altLang="en-US" sz="1200" dirty="0"/>
            </a:fld>
            <a:endParaRPr lang="zh-CN" altLang="en-US" sz="12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3730" name="幻灯片图像占位符 1"/>
          <p:cNvSpPr>
            <a:spLocks noGrp="1" noRot="1" noChangeAspect="1" noTextEdit="1"/>
          </p:cNvSpPr>
          <p:nvPr>
            <p:ph type="sldImg"/>
          </p:nvPr>
        </p:nvSpPr>
        <p:spPr>
          <a:xfrm>
            <a:off x="917575" y="744538"/>
            <a:ext cx="4962525" cy="3722687"/>
          </a:xfrm>
          <a:ln>
            <a:solidFill>
              <a:srgbClr val="000000"/>
            </a:solidFill>
            <a:miter/>
          </a:ln>
        </p:spPr>
      </p:sp>
      <p:sp>
        <p:nvSpPr>
          <p:cNvPr id="73731" name="备注占位符 2"/>
          <p:cNvSpPr>
            <a:spLocks noGrp="1"/>
          </p:cNvSpPr>
          <p:nvPr>
            <p:ph type="body" idx="1"/>
          </p:nvPr>
        </p:nvSpPr>
        <p:spPr>
          <a:noFill/>
          <a:ln>
            <a:noFill/>
          </a:ln>
        </p:spPr>
        <p:txBody>
          <a:bodyPr wrap="square" lIns="92133" tIns="46066" rIns="92133" bIns="46066" anchor="t" anchorCtr="0"/>
          <a:p>
            <a:pPr lvl="0"/>
            <a:r>
              <a:rPr lang="zh-CN" altLang="en-US" dirty="0"/>
              <a:t>定位要准：</a:t>
            </a:r>
            <a:endParaRPr lang="en-US" altLang="zh-CN" dirty="0"/>
          </a:p>
          <a:p>
            <a:pPr lvl="0"/>
            <a:r>
              <a:rPr lang="zh-CN" altLang="en-US" dirty="0"/>
              <a:t>第二阶段主要由演练领导小组组织，问下列问题，有助于提出整改措施：</a:t>
            </a:r>
            <a:endParaRPr lang="en-US" altLang="zh-CN" dirty="0"/>
          </a:p>
          <a:p>
            <a:pPr lvl="0"/>
            <a:r>
              <a:rPr lang="zh-CN" altLang="en-US" dirty="0"/>
              <a:t>需要对预案和方案做什么样的修改来提升能力？</a:t>
            </a:r>
            <a:endParaRPr lang="en-US" altLang="zh-CN" dirty="0"/>
          </a:p>
          <a:p>
            <a:pPr lvl="0"/>
            <a:r>
              <a:rPr lang="zh-CN" altLang="en-US" dirty="0"/>
              <a:t>需要对应急组织体系做什么样的修改来提升能力？</a:t>
            </a:r>
            <a:endParaRPr lang="en-US" altLang="zh-CN" dirty="0"/>
          </a:p>
          <a:p>
            <a:pPr lvl="0"/>
            <a:r>
              <a:rPr lang="zh-CN" altLang="en-US" dirty="0"/>
              <a:t>需要对装备和避险系统做什么改变？</a:t>
            </a:r>
            <a:endParaRPr lang="en-US" altLang="zh-CN" dirty="0"/>
          </a:p>
          <a:p>
            <a:pPr lvl="0"/>
            <a:r>
              <a:rPr lang="zh-CN" altLang="en-US" dirty="0"/>
              <a:t>需要开展什么样的培训？</a:t>
            </a:r>
            <a:endParaRPr lang="en-US" altLang="zh-CN" dirty="0"/>
          </a:p>
          <a:p>
            <a:pPr lvl="0"/>
            <a:r>
              <a:rPr lang="zh-CN" altLang="en-US" dirty="0"/>
              <a:t>得到了哪些经验和教训？</a:t>
            </a:r>
            <a:endParaRPr lang="zh-CN" altLang="en-US" dirty="0"/>
          </a:p>
        </p:txBody>
      </p:sp>
      <p:sp>
        <p:nvSpPr>
          <p:cNvPr id="73732" name="灯片编号占位符 3"/>
          <p:cNvSpPr txBox="1">
            <a:spLocks noGrp="1"/>
          </p:cNvSpPr>
          <p:nvPr>
            <p:ph type="sldNum" sz="quarter"/>
          </p:nvPr>
        </p:nvSpPr>
        <p:spPr>
          <a:xfrm>
            <a:off x="3849688" y="9429750"/>
            <a:ext cx="2946400" cy="496888"/>
          </a:xfrm>
          <a:prstGeom prst="rect">
            <a:avLst/>
          </a:prstGeom>
          <a:noFill/>
          <a:ln w="9525">
            <a:noFill/>
          </a:ln>
        </p:spPr>
        <p:txBody>
          <a:bodyPr lIns="92133" tIns="46066" rIns="92133" bIns="46066" anchor="b" anchorCtr="0"/>
          <a:p>
            <a:pPr lvl="0" algn="r" eaLnBrk="1" hangingPunct="1">
              <a:buNone/>
            </a:pPr>
            <a:fld id="{9A0DB2DC-4C9A-4742-B13C-FB6460FD3503}" type="slidenum">
              <a:rPr lang="zh-CN" altLang="en-US" sz="1200" dirty="0"/>
            </a:fld>
            <a:endParaRPr lang="zh-CN" altLang="en-US" sz="12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4" name="幻灯片图像占位符 1"/>
          <p:cNvSpPr>
            <a:spLocks noGrp="1" noRot="1" noChangeAspect="1" noTextEdit="1"/>
          </p:cNvSpPr>
          <p:nvPr>
            <p:ph type="sldImg"/>
          </p:nvPr>
        </p:nvSpPr>
        <p:spPr>
          <a:xfrm>
            <a:off x="917575" y="744538"/>
            <a:ext cx="4962525" cy="3722687"/>
          </a:xfrm>
          <a:ln>
            <a:solidFill>
              <a:srgbClr val="000000"/>
            </a:solidFill>
            <a:miter/>
          </a:ln>
        </p:spPr>
      </p:sp>
      <p:sp>
        <p:nvSpPr>
          <p:cNvPr id="74755" name="备注占位符 2"/>
          <p:cNvSpPr>
            <a:spLocks noGrp="1"/>
          </p:cNvSpPr>
          <p:nvPr>
            <p:ph type="body" idx="1"/>
          </p:nvPr>
        </p:nvSpPr>
        <p:spPr>
          <a:noFill/>
          <a:ln>
            <a:noFill/>
          </a:ln>
        </p:spPr>
        <p:txBody>
          <a:bodyPr wrap="square" lIns="92133" tIns="46066" rIns="92133" bIns="46066" anchor="t" anchorCtr="0"/>
          <a:p>
            <a:pPr lvl="0"/>
            <a:r>
              <a:rPr lang="zh-CN" altLang="en-US" dirty="0"/>
              <a:t>结合</a:t>
            </a:r>
            <a:r>
              <a:rPr lang="en-US" altLang="zh-CN" dirty="0"/>
              <a:t>ISO 22398</a:t>
            </a:r>
            <a:r>
              <a:rPr lang="zh-CN" altLang="en-US" dirty="0"/>
              <a:t>标准来看，演练中应用</a:t>
            </a:r>
            <a:r>
              <a:rPr lang="en-US" altLang="zh-CN" dirty="0"/>
              <a:t>PDCA</a:t>
            </a:r>
            <a:r>
              <a:rPr lang="zh-CN" altLang="en-US" dirty="0"/>
              <a:t>管理模式得到了普遍的支持。</a:t>
            </a:r>
            <a:endParaRPr lang="en-US" altLang="zh-CN" dirty="0"/>
          </a:p>
          <a:p>
            <a:pPr lvl="0"/>
            <a:endParaRPr lang="en-US" altLang="zh-CN" dirty="0"/>
          </a:p>
          <a:p>
            <a:pPr lvl="0"/>
            <a:r>
              <a:rPr lang="zh-CN" altLang="en-US" dirty="0"/>
              <a:t>从演练项目的管控来看，有这么几个特点：</a:t>
            </a:r>
            <a:endParaRPr lang="en-US" altLang="zh-CN" dirty="0"/>
          </a:p>
          <a:p>
            <a:pPr lvl="0"/>
            <a:r>
              <a:rPr lang="zh-CN" altLang="en-US" dirty="0"/>
              <a:t>（</a:t>
            </a:r>
            <a:r>
              <a:rPr lang="en-US" altLang="zh-CN" dirty="0"/>
              <a:t>1</a:t>
            </a:r>
            <a:r>
              <a:rPr lang="zh-CN" altLang="en-US" dirty="0"/>
              <a:t>）演练对象的现场讲评与反馈属于演练实施活动的不可分割的一部分；</a:t>
            </a:r>
            <a:endParaRPr lang="en-US" altLang="zh-CN" dirty="0"/>
          </a:p>
          <a:p>
            <a:pPr lvl="0"/>
            <a:r>
              <a:rPr lang="zh-CN" altLang="en-US" dirty="0"/>
              <a:t>（</a:t>
            </a:r>
            <a:r>
              <a:rPr lang="en-US" altLang="zh-CN" dirty="0"/>
              <a:t>2</a:t>
            </a:r>
            <a:r>
              <a:rPr lang="zh-CN" altLang="en-US" dirty="0"/>
              <a:t>）基于现有能力，目标驱动的方式</a:t>
            </a:r>
            <a:endParaRPr lang="en-US" altLang="zh-CN" dirty="0"/>
          </a:p>
          <a:p>
            <a:pPr lvl="0"/>
            <a:r>
              <a:rPr lang="zh-CN" altLang="en-US" dirty="0"/>
              <a:t>（</a:t>
            </a:r>
            <a:r>
              <a:rPr lang="en-US" altLang="zh-CN" dirty="0"/>
              <a:t>3</a:t>
            </a:r>
            <a:r>
              <a:rPr lang="zh-CN" altLang="en-US" dirty="0"/>
              <a:t>）评价贯穿于演练前后的全过程，始于演练策划，演练行动结束后还要持续到总结报告、改进计划的提出</a:t>
            </a:r>
            <a:endParaRPr lang="en-US" altLang="zh-CN" dirty="0"/>
          </a:p>
          <a:p>
            <a:pPr lvl="0"/>
            <a:endParaRPr lang="en-US" altLang="zh-CN" dirty="0"/>
          </a:p>
          <a:p>
            <a:pPr marL="260350" lvl="2" indent="-260350">
              <a:buChar char="•"/>
            </a:pPr>
            <a:r>
              <a:rPr lang="zh-CN" altLang="en-US" b="1" dirty="0">
                <a:latin typeface="微软雅黑" panose="020B0503020204020204" pitchFamily="34" charset="-122"/>
                <a:ea typeface="微软雅黑" panose="020B0503020204020204" pitchFamily="34" charset="-122"/>
              </a:rPr>
              <a:t>简单、可测量、可实现、务实、任务导向</a:t>
            </a:r>
            <a:endParaRPr lang="en-US" altLang="zh-CN" b="1" dirty="0">
              <a:latin typeface="微软雅黑" panose="020B0503020204020204" pitchFamily="34" charset="-122"/>
              <a:ea typeface="微软雅黑" panose="020B0503020204020204" pitchFamily="34" charset="-122"/>
            </a:endParaRPr>
          </a:p>
          <a:p>
            <a:pPr marL="260350" lvl="2" indent="-260350">
              <a:buChar char="•"/>
            </a:pPr>
            <a:r>
              <a:rPr lang="zh-CN" altLang="en-US" b="1" dirty="0">
                <a:latin typeface="微软雅黑" panose="020B0503020204020204" pitchFamily="34" charset="-122"/>
                <a:ea typeface="微软雅黑" panose="020B0503020204020204" pitchFamily="34" charset="-122"/>
              </a:rPr>
              <a:t>具体、可测量、可实现、相关、时间约束</a:t>
            </a:r>
            <a:endParaRPr lang="zh-CN" altLang="en-US" b="1" dirty="0">
              <a:latin typeface="微软雅黑" panose="020B0503020204020204" pitchFamily="34" charset="-122"/>
              <a:ea typeface="微软雅黑" panose="020B0503020204020204" pitchFamily="34" charset="-122"/>
            </a:endParaRPr>
          </a:p>
          <a:p>
            <a:pPr lvl="0"/>
            <a:endParaRPr lang="zh-CN" altLang="en-US" dirty="0"/>
          </a:p>
        </p:txBody>
      </p:sp>
      <p:sp>
        <p:nvSpPr>
          <p:cNvPr id="74756" name="灯片编号占位符 3"/>
          <p:cNvSpPr txBox="1">
            <a:spLocks noGrp="1"/>
          </p:cNvSpPr>
          <p:nvPr>
            <p:ph type="sldNum" sz="quarter"/>
          </p:nvPr>
        </p:nvSpPr>
        <p:spPr>
          <a:xfrm>
            <a:off x="3849688" y="9429750"/>
            <a:ext cx="2946400" cy="496888"/>
          </a:xfrm>
          <a:prstGeom prst="rect">
            <a:avLst/>
          </a:prstGeom>
          <a:noFill/>
          <a:ln w="9525">
            <a:noFill/>
          </a:ln>
        </p:spPr>
        <p:txBody>
          <a:bodyPr lIns="92133" tIns="46066" rIns="92133" bIns="46066" anchor="b" anchorCtr="0"/>
          <a:p>
            <a:pPr lvl="0" algn="r" eaLnBrk="1" hangingPunct="1">
              <a:buNone/>
            </a:pPr>
            <a:fld id="{9A0DB2DC-4C9A-4742-B13C-FB6460FD3503}" type="slidenum">
              <a:rPr lang="zh-CN" altLang="en-US" sz="1200" dirty="0"/>
            </a:fld>
            <a:endParaRPr lang="zh-CN" altLang="en-US" sz="120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8" name="幻灯片图像占位符 1"/>
          <p:cNvSpPr>
            <a:spLocks noGrp="1" noRot="1" noChangeAspect="1" noTextEdit="1"/>
          </p:cNvSpPr>
          <p:nvPr>
            <p:ph type="sldImg"/>
          </p:nvPr>
        </p:nvSpPr>
        <p:spPr>
          <a:xfrm>
            <a:off x="917575" y="744538"/>
            <a:ext cx="4962525" cy="3722687"/>
          </a:xfrm>
          <a:ln>
            <a:solidFill>
              <a:srgbClr val="000000"/>
            </a:solidFill>
            <a:miter/>
          </a:ln>
        </p:spPr>
      </p:sp>
      <p:sp>
        <p:nvSpPr>
          <p:cNvPr id="3" name="备注占位符 2"/>
          <p:cNvSpPr>
            <a:spLocks noGrp="1"/>
          </p:cNvSpPr>
          <p:nvPr>
            <p:ph type="body" idx="1"/>
          </p:nvPr>
        </p:nvSpPr>
        <p:spPr/>
        <p:txBody>
          <a:bodyPr lIns="92133" tIns="46066" rIns="92133" bIns="46066" rtlCol="0">
            <a:normAutofit fontScale="92500" lnSpcReduction="10000"/>
          </a:bodyPr>
          <a:lstStyle/>
          <a:p>
            <a:pPr marL="0" marR="0" lvl="0" indent="0" algn="l" defTabSz="914400" rtl="0" eaLnBrk="1" fontAlgn="base" latinLnBrk="0"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何谓“霍布森选择”呢</a:t>
            </a: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霍布森是英国伦敦郊区的商人，作马匹生意的。不是今天，是</a:t>
            </a: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300</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多年前。霍布森马圈确实是大大的，马匹多多的。但是，马圈的出口却是只有一个门，非常窄小的门。好马、大马根本出不去，能出去的只能是小马、瘦马、赖马。霍布森这个人是很狡猾的，他说：“买马可以，租马也可以，而且价格优惠。但有个条件，即只能在马圈门口随便你挑，随便你选。这样大家高高兴兴、自以为满足的完成了决策、完成了选择。最后的结果怎么样呢</a:t>
            </a: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结果则是一个低质量的选择。”研究决策学获得诺贝尔奖的西蒙将这种现象称之为“霍布森选择”或“霍布森思维”。霍布森选择是一种小选择、假选择、形式主义的选择。当事者自以为完成了选择，而实际上思维的空间很小很小，选择的空间很小很小。这一点应当引起我们领导干部的足够重视。我们有些领导选干部，习惯于在熟悉的地方选、在家门口选，甚至于在瘸子里面选将军。这样选来选去，实际上把最好的方案丢掉了，把最好的人、最适合的人忘掉了，造成决策方案的失误。可以说，霍布森思维是我们领导干部战略思维的最大敌人。我们选人、选物、选方案、选工程、选项目、制定地区发展规划都要放开眼界</a:t>
            </a: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打开思维的空间。</a:t>
            </a:r>
            <a:endParaRPr kumimoji="0" lang="zh-CN" altLang="en-US" sz="1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defRPr/>
            </a:pPr>
            <a:endParaRPr kumimoji="0" lang="en-US" altLang="zh-CN" sz="1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哲学家布里丹早先经营着一家大公司，由于管理不善公司倒闭，他现在是一个农场的主人，他有一群驴子和一千只羊。驴子是大哲学家布里丹的，所以很聪明。喂草时，布里丹让驴子站在两堆距离同样远近、外观、气味同样吸引驴子的两草堆之间，驴子走到一堆草前总觉得另一堆好些，当它走到另一堆草前可又觉得前一堆草也不错，真不知道先吃哪一堆好，结果在无限的选择和徘 徊中越来越瘦，有的都已经饿死了。</a:t>
            </a: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后来有好事之人就把决策过程中类似这种犹豫不定、迟疑不决的现象称之为“布里丹效应”。古人讲：“用兵之害，</a:t>
            </a: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犹豫最大；三军之灾，生于狐疑。”可见，“布里丹效应”是指挥决策之大忌。当布里丹的驴子面对两堆同样大小的干草时，其结果只有两种：它或者“非理性地”选择其中的一堆干草，或者“理性地”等待下去，直至饿死。</a:t>
            </a: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a:t>
            </a:r>
            <a:endParaRPr kumimoji="0" lang="en-US" altLang="zh-CN" sz="1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75780" name="灯片编号占位符 3"/>
          <p:cNvSpPr txBox="1">
            <a:spLocks noGrp="1"/>
          </p:cNvSpPr>
          <p:nvPr>
            <p:ph type="sldNum" sz="quarter"/>
          </p:nvPr>
        </p:nvSpPr>
        <p:spPr>
          <a:xfrm>
            <a:off x="3849688" y="9429750"/>
            <a:ext cx="2946400" cy="496888"/>
          </a:xfrm>
          <a:prstGeom prst="rect">
            <a:avLst/>
          </a:prstGeom>
          <a:noFill/>
          <a:ln w="9525">
            <a:noFill/>
          </a:ln>
        </p:spPr>
        <p:txBody>
          <a:bodyPr lIns="92133" tIns="46066" rIns="92133" bIns="46066" anchor="b" anchorCtr="0"/>
          <a:p>
            <a:pPr lvl="0" algn="r" eaLnBrk="1" hangingPunct="1">
              <a:buNone/>
            </a:pPr>
            <a:fld id="{9A0DB2DC-4C9A-4742-B13C-FB6460FD3503}" type="slidenum">
              <a:rPr lang="zh-CN" altLang="en-US" sz="1200" dirty="0"/>
            </a:fld>
            <a:endParaRPr lang="zh-CN" alt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4" name="Rectangle 7"/>
          <p:cNvSpPr txBox="1">
            <a:spLocks noGrp="1"/>
          </p:cNvSpPr>
          <p:nvPr>
            <p:ph type="sldNum" sz="quarter"/>
          </p:nvPr>
        </p:nvSpPr>
        <p:spPr>
          <a:xfrm>
            <a:off x="3849688" y="9429750"/>
            <a:ext cx="2946400" cy="496888"/>
          </a:xfrm>
          <a:prstGeom prst="rect">
            <a:avLst/>
          </a:prstGeom>
          <a:noFill/>
          <a:ln w="9525">
            <a:noFill/>
          </a:ln>
        </p:spPr>
        <p:txBody>
          <a:bodyPr lIns="92133" tIns="46066" rIns="92133" bIns="46066" anchor="b" anchorCtr="0"/>
          <a:p>
            <a:pPr lvl="0" algn="r" eaLnBrk="1" hangingPunct="1"/>
            <a:fld id="{9A0DB2DC-4C9A-4742-B13C-FB6460FD3503}" type="slidenum">
              <a:rPr lang="en-US" altLang="zh-CN" sz="1200" dirty="0"/>
            </a:fld>
            <a:endParaRPr lang="en-US" altLang="zh-CN" sz="1200" dirty="0"/>
          </a:p>
        </p:txBody>
      </p:sp>
      <p:sp>
        <p:nvSpPr>
          <p:cNvPr id="49155" name="Rectangle 2"/>
          <p:cNvSpPr>
            <a:spLocks noGrp="1" noRot="1" noChangeAspect="1" noTextEdit="1"/>
          </p:cNvSpPr>
          <p:nvPr>
            <p:ph type="sldImg"/>
          </p:nvPr>
        </p:nvSpPr>
        <p:spPr>
          <a:xfrm>
            <a:off x="917575" y="744538"/>
            <a:ext cx="4962525" cy="3722687"/>
          </a:xfrm>
          <a:ln>
            <a:solidFill>
              <a:srgbClr val="000000"/>
            </a:solidFill>
            <a:miter/>
          </a:ln>
        </p:spPr>
      </p:sp>
      <p:sp>
        <p:nvSpPr>
          <p:cNvPr id="49156" name="Rectangle 3"/>
          <p:cNvSpPr>
            <a:spLocks noGrp="1"/>
          </p:cNvSpPr>
          <p:nvPr>
            <p:ph type="body" idx="1"/>
          </p:nvPr>
        </p:nvSpPr>
        <p:spPr>
          <a:xfrm>
            <a:off x="906463" y="4716463"/>
            <a:ext cx="4984750" cy="4467225"/>
          </a:xfrm>
          <a:noFill/>
          <a:ln>
            <a:noFill/>
          </a:ln>
        </p:spPr>
        <p:txBody>
          <a:bodyPr wrap="square" lIns="92133" tIns="46066" rIns="92133" bIns="46066" anchor="t" anchorCtr="0"/>
          <a:p>
            <a:pPr lvl="0" eaLnBrk="1" hangingPunct="1"/>
            <a:endParaRPr lang="zh-CN" altLang="zh-CN"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8" name="幻灯片图像占位符 1"/>
          <p:cNvSpPr>
            <a:spLocks noGrp="1" noRot="1" noChangeAspect="1" noTextEdit="1"/>
          </p:cNvSpPr>
          <p:nvPr>
            <p:ph type="sldImg"/>
          </p:nvPr>
        </p:nvSpPr>
        <p:spPr>
          <a:xfrm>
            <a:off x="917575" y="744538"/>
            <a:ext cx="4962525" cy="3722687"/>
          </a:xfrm>
          <a:ln>
            <a:solidFill>
              <a:srgbClr val="000000"/>
            </a:solidFill>
            <a:miter/>
          </a:ln>
        </p:spPr>
      </p:sp>
      <p:sp>
        <p:nvSpPr>
          <p:cNvPr id="50179" name="备注占位符 2"/>
          <p:cNvSpPr>
            <a:spLocks noGrp="1"/>
          </p:cNvSpPr>
          <p:nvPr>
            <p:ph type="body" idx="1"/>
          </p:nvPr>
        </p:nvSpPr>
        <p:spPr>
          <a:noFill/>
          <a:ln>
            <a:noFill/>
          </a:ln>
        </p:spPr>
        <p:txBody>
          <a:bodyPr wrap="square" lIns="92133" tIns="46066" rIns="92133" bIns="46066" anchor="t" anchorCtr="0"/>
          <a:p>
            <a:pPr lvl="0"/>
            <a:r>
              <a:rPr lang="zh-CN" altLang="en-US" dirty="0"/>
              <a:t>     </a:t>
            </a:r>
            <a:endParaRPr lang="zh-CN" altLang="en-US" dirty="0"/>
          </a:p>
        </p:txBody>
      </p:sp>
      <p:sp>
        <p:nvSpPr>
          <p:cNvPr id="50180" name="灯片编号占位符 3"/>
          <p:cNvSpPr txBox="1">
            <a:spLocks noGrp="1"/>
          </p:cNvSpPr>
          <p:nvPr>
            <p:ph type="sldNum" sz="quarter"/>
          </p:nvPr>
        </p:nvSpPr>
        <p:spPr>
          <a:xfrm>
            <a:off x="3849688" y="9429750"/>
            <a:ext cx="2946400" cy="496888"/>
          </a:xfrm>
          <a:prstGeom prst="rect">
            <a:avLst/>
          </a:prstGeom>
          <a:noFill/>
          <a:ln w="9525">
            <a:noFill/>
          </a:ln>
        </p:spPr>
        <p:txBody>
          <a:bodyPr lIns="92133" tIns="46066" rIns="92133" bIns="46066" anchor="b" anchorCtr="0"/>
          <a:p>
            <a:pPr lvl="0" algn="r" eaLnBrk="1" hangingPunct="1">
              <a:buNone/>
            </a:pPr>
            <a:fld id="{9A0DB2DC-4C9A-4742-B13C-FB6460FD3503}" type="slidenum">
              <a:rPr lang="zh-CN" altLang="en-US" sz="1200" dirty="0"/>
            </a:fld>
            <a:endParaRPr lang="zh-CN" alt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2" name="幻灯片图像占位符 1"/>
          <p:cNvSpPr>
            <a:spLocks noGrp="1" noRot="1" noChangeAspect="1" noTextEdit="1"/>
          </p:cNvSpPr>
          <p:nvPr>
            <p:ph type="sldImg"/>
          </p:nvPr>
        </p:nvSpPr>
        <p:spPr>
          <a:xfrm>
            <a:off x="917575" y="744538"/>
            <a:ext cx="4962525" cy="3722687"/>
          </a:xfrm>
          <a:ln>
            <a:solidFill>
              <a:srgbClr val="000000"/>
            </a:solidFill>
            <a:miter/>
          </a:ln>
        </p:spPr>
      </p:sp>
      <p:sp>
        <p:nvSpPr>
          <p:cNvPr id="51203" name="备注占位符 2"/>
          <p:cNvSpPr>
            <a:spLocks noGrp="1"/>
          </p:cNvSpPr>
          <p:nvPr>
            <p:ph type="body" idx="1"/>
          </p:nvPr>
        </p:nvSpPr>
        <p:spPr>
          <a:noFill/>
          <a:ln>
            <a:noFill/>
          </a:ln>
        </p:spPr>
        <p:txBody>
          <a:bodyPr wrap="square" lIns="92133" tIns="46066" rIns="92133" bIns="46066" anchor="t" anchorCtr="0"/>
          <a:p>
            <a:pPr lvl="0" defTabSz="911225" eaLnBrk="1" hangingPunct="1">
              <a:lnSpc>
                <a:spcPct val="80000"/>
              </a:lnSpc>
              <a:spcBef>
                <a:spcPct val="0"/>
              </a:spcBef>
            </a:pPr>
            <a:r>
              <a:rPr lang="zh-CN" altLang="en-US" sz="800" dirty="0"/>
              <a:t>价值观（</a:t>
            </a:r>
            <a:r>
              <a:rPr lang="en-US" altLang="zh-CN" sz="800" dirty="0"/>
              <a:t>Value</a:t>
            </a:r>
            <a:r>
              <a:rPr lang="zh-CN" altLang="en-US" sz="800" dirty="0"/>
              <a:t>）：人性（</a:t>
            </a:r>
            <a:r>
              <a:rPr lang="en-US" altLang="zh-CN" sz="800" dirty="0"/>
              <a:t>Humanity</a:t>
            </a:r>
            <a:r>
              <a:rPr lang="zh-CN" altLang="en-US" sz="800" dirty="0"/>
              <a:t>），同情（</a:t>
            </a:r>
            <a:r>
              <a:rPr lang="en-US" altLang="zh-CN" sz="800" dirty="0"/>
              <a:t>Compasssion</a:t>
            </a:r>
            <a:r>
              <a:rPr lang="zh-CN" altLang="en-US" sz="800" dirty="0"/>
              <a:t>），公平（</a:t>
            </a:r>
            <a:r>
              <a:rPr lang="en-US" altLang="zh-CN" sz="800" dirty="0"/>
              <a:t>Fairness</a:t>
            </a:r>
            <a:r>
              <a:rPr lang="zh-CN" altLang="en-US" sz="800" dirty="0"/>
              <a:t>），诚实（</a:t>
            </a:r>
            <a:r>
              <a:rPr lang="en-US" altLang="zh-CN" sz="800" dirty="0"/>
              <a:t>Integrity</a:t>
            </a:r>
            <a:r>
              <a:rPr lang="zh-CN" altLang="en-US" sz="800" dirty="0"/>
              <a:t>），尊重（</a:t>
            </a:r>
            <a:r>
              <a:rPr lang="en-US" altLang="zh-CN" sz="800" dirty="0"/>
              <a:t>Respect</a:t>
            </a:r>
            <a:r>
              <a:rPr lang="zh-CN" altLang="en-US" sz="800" dirty="0"/>
              <a:t>）</a:t>
            </a:r>
            <a:endParaRPr lang="en-US" altLang="zh-CN" sz="800" dirty="0"/>
          </a:p>
          <a:p>
            <a:pPr lvl="0" defTabSz="911225" eaLnBrk="1" hangingPunct="1">
              <a:lnSpc>
                <a:spcPct val="80000"/>
              </a:lnSpc>
              <a:spcBef>
                <a:spcPct val="0"/>
              </a:spcBef>
            </a:pPr>
            <a:endParaRPr lang="en-US" altLang="zh-CN" sz="500" dirty="0"/>
          </a:p>
          <a:p>
            <a:pPr lvl="0" defTabSz="911225" eaLnBrk="1" hangingPunct="1">
              <a:lnSpc>
                <a:spcPct val="80000"/>
              </a:lnSpc>
              <a:spcBef>
                <a:spcPct val="0"/>
              </a:spcBef>
            </a:pPr>
            <a:r>
              <a:rPr lang="en-US" altLang="zh-CN" sz="500" dirty="0"/>
              <a:t>18612171087@163.com,12171087</a:t>
            </a:r>
            <a:endParaRPr lang="en-US" altLang="zh-CN" sz="500" dirty="0"/>
          </a:p>
          <a:p>
            <a:pPr lvl="0" defTabSz="911225" eaLnBrk="1" hangingPunct="1">
              <a:lnSpc>
                <a:spcPct val="80000"/>
              </a:lnSpc>
              <a:spcBef>
                <a:spcPct val="0"/>
              </a:spcBef>
            </a:pPr>
            <a:endParaRPr lang="en-US" altLang="zh-CN" sz="500" dirty="0"/>
          </a:p>
          <a:p>
            <a:pPr lvl="0" defTabSz="911225" eaLnBrk="1" hangingPunct="1">
              <a:lnSpc>
                <a:spcPct val="80000"/>
              </a:lnSpc>
              <a:spcBef>
                <a:spcPct val="0"/>
              </a:spcBef>
            </a:pPr>
            <a:r>
              <a:rPr lang="zh-CN" altLang="en-US" sz="500" dirty="0"/>
              <a:t>盲目施救，</a:t>
            </a:r>
            <a:endParaRPr lang="en-US" altLang="zh-CN" sz="500" dirty="0"/>
          </a:p>
          <a:p>
            <a:pPr lvl="0" defTabSz="911225" eaLnBrk="1" hangingPunct="1">
              <a:lnSpc>
                <a:spcPct val="80000"/>
              </a:lnSpc>
              <a:spcBef>
                <a:spcPct val="0"/>
              </a:spcBef>
            </a:pPr>
            <a:endParaRPr lang="en-US" altLang="zh-CN" sz="500" dirty="0"/>
          </a:p>
          <a:p>
            <a:pPr lvl="0" defTabSz="911225" eaLnBrk="1" hangingPunct="1">
              <a:lnSpc>
                <a:spcPct val="80000"/>
              </a:lnSpc>
              <a:spcBef>
                <a:spcPct val="0"/>
              </a:spcBef>
            </a:pPr>
            <a:r>
              <a:rPr lang="en-US" altLang="zh-CN" sz="500" dirty="0"/>
              <a:t>20150102</a:t>
            </a:r>
            <a:r>
              <a:rPr lang="zh-CN" altLang="en-US" sz="500" dirty="0"/>
              <a:t>，哈尔滨</a:t>
            </a:r>
            <a:endParaRPr lang="en-US" altLang="zh-CN" sz="500" dirty="0"/>
          </a:p>
          <a:p>
            <a:pPr lvl="0" defTabSz="911225" eaLnBrk="1" hangingPunct="1">
              <a:lnSpc>
                <a:spcPct val="80000"/>
              </a:lnSpc>
              <a:spcBef>
                <a:spcPct val="0"/>
              </a:spcBef>
            </a:pPr>
            <a:r>
              <a:rPr lang="en-US" altLang="zh-CN" sz="500" dirty="0"/>
              <a:t>20131011,</a:t>
            </a:r>
            <a:r>
              <a:rPr lang="zh-CN" altLang="en-US" sz="500" dirty="0"/>
              <a:t>北京石景山喜隆多</a:t>
            </a:r>
            <a:endParaRPr lang="en-US" altLang="zh-CN" sz="500" dirty="0"/>
          </a:p>
          <a:p>
            <a:pPr lvl="0" defTabSz="911225" eaLnBrk="1" hangingPunct="1">
              <a:lnSpc>
                <a:spcPct val="80000"/>
              </a:lnSpc>
              <a:spcBef>
                <a:spcPct val="0"/>
              </a:spcBef>
            </a:pPr>
            <a:endParaRPr lang="en-US" altLang="zh-CN" sz="500" dirty="0"/>
          </a:p>
          <a:p>
            <a:pPr lvl="0" defTabSz="911225" eaLnBrk="1" hangingPunct="1">
              <a:lnSpc>
                <a:spcPct val="80000"/>
              </a:lnSpc>
            </a:pPr>
            <a:r>
              <a:rPr lang="en-US" altLang="zh-CN" sz="800" dirty="0">
                <a:solidFill>
                  <a:srgbClr val="FF0000"/>
                </a:solidFill>
              </a:rPr>
              <a:t>2010</a:t>
            </a:r>
            <a:r>
              <a:rPr lang="zh-CN" altLang="en-US" sz="800" dirty="0">
                <a:solidFill>
                  <a:srgbClr val="FF0000"/>
                </a:solidFill>
              </a:rPr>
              <a:t>年</a:t>
            </a:r>
            <a:r>
              <a:rPr lang="en-US" altLang="zh-CN" sz="800" dirty="0"/>
              <a:t>12</a:t>
            </a:r>
            <a:r>
              <a:rPr lang="zh-CN" altLang="en-US" sz="800" dirty="0"/>
              <a:t>月</a:t>
            </a:r>
            <a:r>
              <a:rPr lang="en-US" altLang="zh-CN" sz="800" dirty="0"/>
              <a:t>12</a:t>
            </a:r>
            <a:r>
              <a:rPr lang="zh-CN" altLang="en-US" sz="800" dirty="0"/>
              <a:t>日，由复旦大学</a:t>
            </a:r>
            <a:r>
              <a:rPr lang="en-US" altLang="zh-CN" sz="800" dirty="0"/>
              <a:t>10</a:t>
            </a:r>
            <a:r>
              <a:rPr lang="zh-CN" altLang="en-US" sz="800" dirty="0"/>
              <a:t>名在校生、</a:t>
            </a:r>
            <a:r>
              <a:rPr lang="en-US" altLang="zh-CN" sz="800" dirty="0"/>
              <a:t>4</a:t>
            </a:r>
            <a:r>
              <a:rPr lang="zh-CN" altLang="en-US" sz="800" dirty="0"/>
              <a:t>名校友与</a:t>
            </a:r>
            <a:r>
              <a:rPr lang="en-US" altLang="zh-CN" sz="800" dirty="0"/>
              <a:t>4</a:t>
            </a:r>
            <a:r>
              <a:rPr lang="zh-CN" altLang="en-US" sz="800" dirty="0"/>
              <a:t>名校外人员自发组成的“驴友”团在黄山登山探险时迷路，被困悬崖边。</a:t>
            </a:r>
            <a:r>
              <a:rPr lang="en-US" altLang="zh-CN" sz="800" dirty="0"/>
              <a:t>12</a:t>
            </a:r>
            <a:r>
              <a:rPr lang="zh-CN" altLang="en-US" sz="800" dirty="0"/>
              <a:t>月</a:t>
            </a:r>
            <a:r>
              <a:rPr lang="en-US" altLang="zh-CN" sz="800" dirty="0"/>
              <a:t>13</a:t>
            </a:r>
            <a:r>
              <a:rPr lang="zh-CN" altLang="en-US" sz="800" dirty="0"/>
              <a:t>日，被困“驴友”获救，年仅</a:t>
            </a:r>
            <a:r>
              <a:rPr lang="en-US" altLang="zh-CN" sz="800" dirty="0"/>
              <a:t>24</a:t>
            </a:r>
            <a:r>
              <a:rPr lang="zh-CN" altLang="en-US" sz="800" dirty="0"/>
              <a:t>岁民警张宁海不幸牺牲。复旦学生获救之后言行被指冷漠、让人心寒引发争议。网上对此事命名为“复旦十八驴事件”。</a:t>
            </a:r>
            <a:endParaRPr lang="en-US" altLang="zh-CN" sz="800" dirty="0"/>
          </a:p>
          <a:p>
            <a:pPr lvl="0" defTabSz="911225" eaLnBrk="1" hangingPunct="1">
              <a:lnSpc>
                <a:spcPct val="80000"/>
              </a:lnSpc>
            </a:pPr>
            <a:endParaRPr lang="en-US" altLang="zh-CN" sz="800" dirty="0">
              <a:solidFill>
                <a:srgbClr val="FF0000"/>
              </a:solidFill>
            </a:endParaRPr>
          </a:p>
          <a:p>
            <a:pPr lvl="0" defTabSz="911225"/>
            <a:r>
              <a:rPr lang="zh-CN" altLang="en-US" sz="800" b="1" dirty="0"/>
              <a:t>“复旦效应”</a:t>
            </a:r>
            <a:endParaRPr lang="zh-CN" altLang="en-US" sz="800" dirty="0"/>
          </a:p>
          <a:p>
            <a:pPr lvl="0" defTabSz="911225"/>
            <a:r>
              <a:rPr lang="zh-CN" altLang="en-US" sz="800" dirty="0"/>
              <a:t>“夜不上黄山”是惯例，可被困者是复旦学生啊！”领导层层重视，“只能是不计代价救援！不计条件，不计后果”</a:t>
            </a:r>
            <a:endParaRPr lang="en-US" altLang="zh-CN" sz="800" dirty="0"/>
          </a:p>
          <a:p>
            <a:pPr lvl="0" defTabSz="911225"/>
            <a:endParaRPr lang="zh-CN" altLang="en-US" sz="800" dirty="0"/>
          </a:p>
          <a:p>
            <a:pPr lvl="0" defTabSz="911225"/>
            <a:r>
              <a:rPr lang="zh-CN" altLang="en-US" sz="800" dirty="0"/>
              <a:t>公开信息显示，被困队员在上海的亲戚收到他们被困的信息后，查明了孩子和复旦学生一起出行，立即通知了上海警方。该消息被立即上报给了上海市委市政府，在短短的</a:t>
            </a:r>
            <a:r>
              <a:rPr lang="en-US" altLang="zh-CN" sz="800" dirty="0"/>
              <a:t>30</a:t>
            </a:r>
            <a:r>
              <a:rPr lang="zh-CN" altLang="en-US" sz="800" dirty="0"/>
              <a:t>分钟内，就异常高效地转给了复旦大学和安徽省委省政府以及安徽省公安厅。</a:t>
            </a:r>
            <a:endParaRPr lang="en-US" altLang="zh-CN" sz="800" dirty="0"/>
          </a:p>
          <a:p>
            <a:pPr lvl="0" defTabSz="911225"/>
            <a:endParaRPr lang="zh-CN" altLang="en-US" sz="800" dirty="0"/>
          </a:p>
          <a:p>
            <a:pPr lvl="0" defTabSz="911225"/>
            <a:r>
              <a:rPr lang="zh-CN" altLang="en-US" sz="800" dirty="0"/>
              <a:t>复旦宣传部介绍，他们第一时间拿到了被困学生的资料反馈给上海警方。上海调集了直升飞机待命，还派出专业的救援队连夜赶赴黄山。完成这一系列动作，距报警不到一个小时。</a:t>
            </a:r>
            <a:endParaRPr lang="en-US" altLang="zh-CN" sz="800" dirty="0"/>
          </a:p>
          <a:p>
            <a:pPr lvl="0" defTabSz="911225"/>
            <a:endParaRPr lang="zh-CN" altLang="en-US" sz="800" dirty="0"/>
          </a:p>
          <a:p>
            <a:pPr lvl="0" defTabSz="911225"/>
            <a:r>
              <a:rPr lang="zh-CN" altLang="en-US" sz="800" dirty="0"/>
              <a:t>事后，山友讨论这次大规模救援，属于国际惯例中的顶级接援级别红色险情应对措施。而与之对应，</a:t>
            </a:r>
            <a:r>
              <a:rPr lang="en-US" altLang="zh-CN" sz="800" dirty="0"/>
              <a:t>18</a:t>
            </a:r>
            <a:r>
              <a:rPr lang="zh-CN" altLang="en-US" sz="800" dirty="0"/>
              <a:t>名学生在相对安全的状态下被困，无人受伤。属于遇险中最轻的险情。</a:t>
            </a:r>
            <a:endParaRPr lang="en-US" altLang="zh-CN" sz="800" dirty="0"/>
          </a:p>
          <a:p>
            <a:pPr lvl="0" defTabSz="911225"/>
            <a:endParaRPr lang="zh-CN" altLang="en-US" sz="800" dirty="0"/>
          </a:p>
          <a:p>
            <a:pPr lvl="0" defTabSz="911225"/>
            <a:r>
              <a:rPr lang="zh-CN" altLang="en-US" sz="800" dirty="0"/>
              <a:t>同时，黄山脚下的每个派出所都接到了通告。黄山市长立即赶赴黄山后山的云谷寺，成立救援指挥部。晚上</a:t>
            </a:r>
            <a:r>
              <a:rPr lang="en-US" altLang="zh-CN" sz="800" dirty="0"/>
              <a:t>20</a:t>
            </a:r>
            <a:r>
              <a:rPr lang="zh-CN" altLang="en-US" sz="800" dirty="0"/>
              <a:t>时</a:t>
            </a:r>
            <a:r>
              <a:rPr lang="en-US" altLang="zh-CN" sz="800" dirty="0"/>
              <a:t>22</a:t>
            </a:r>
            <a:r>
              <a:rPr lang="zh-CN" altLang="en-US" sz="800" dirty="0"/>
              <a:t>分，根据被困队员发出的信息，锁定了求救信息发自云谷寺一号地区。</a:t>
            </a:r>
            <a:endParaRPr lang="en-US" altLang="zh-CN" sz="800" dirty="0"/>
          </a:p>
          <a:p>
            <a:pPr lvl="0" defTabSz="911225"/>
            <a:endParaRPr lang="zh-CN" altLang="en-US" sz="800" dirty="0"/>
          </a:p>
          <a:p>
            <a:pPr lvl="0" defTabSz="911225"/>
            <a:r>
              <a:rPr lang="en-US" altLang="zh-CN" sz="800" dirty="0"/>
              <a:t>12</a:t>
            </a:r>
            <a:r>
              <a:rPr lang="zh-CN" altLang="en-US" sz="800" dirty="0"/>
              <a:t>日晚</a:t>
            </a:r>
            <a:r>
              <a:rPr lang="en-US" altLang="zh-CN" sz="800" dirty="0"/>
              <a:t>8</a:t>
            </a:r>
            <a:r>
              <a:rPr lang="zh-CN" altLang="en-US" sz="800" dirty="0"/>
              <a:t>时</a:t>
            </a:r>
            <a:r>
              <a:rPr lang="en-US" altLang="zh-CN" sz="800" dirty="0"/>
              <a:t>30</a:t>
            </a:r>
            <a:r>
              <a:rPr lang="zh-CN" altLang="en-US" sz="800" dirty="0"/>
              <a:t>分许，从山民中找来的向导也已经就位。现场记者记录了这样一个细节，黄山市长亲自询问向导山里的情况，向导说到了夜里上山的危险性，但指挥部还是迅速下达了连夜突击搜索的命令。从</a:t>
            </a:r>
            <a:r>
              <a:rPr lang="en-US" altLang="zh-CN" sz="800" dirty="0"/>
              <a:t>6</a:t>
            </a:r>
            <a:r>
              <a:rPr lang="zh-CN" altLang="en-US" sz="800" dirty="0"/>
              <a:t>点</a:t>
            </a:r>
            <a:r>
              <a:rPr lang="en-US" altLang="zh-CN" sz="800" dirty="0"/>
              <a:t>26</a:t>
            </a:r>
            <a:r>
              <a:rPr lang="zh-CN" altLang="en-US" sz="800" dirty="0"/>
              <a:t>分接警到晚上</a:t>
            </a:r>
            <a:r>
              <a:rPr lang="en-US" altLang="zh-CN" sz="800" dirty="0"/>
              <a:t>9</a:t>
            </a:r>
            <a:r>
              <a:rPr lang="zh-CN" altLang="en-US" sz="800" dirty="0"/>
              <a:t>点过第一批突击队员出发，一共只有</a:t>
            </a:r>
            <a:r>
              <a:rPr lang="en-US" altLang="zh-CN" sz="800" dirty="0"/>
              <a:t>3</a:t>
            </a:r>
            <a:r>
              <a:rPr lang="zh-CN" altLang="en-US" sz="800" dirty="0"/>
              <a:t>个小时。</a:t>
            </a:r>
            <a:endParaRPr lang="en-US" altLang="zh-CN" sz="800" dirty="0"/>
          </a:p>
          <a:p>
            <a:pPr lvl="0" defTabSz="911225"/>
            <a:endParaRPr lang="zh-CN" altLang="en-US" sz="800" dirty="0"/>
          </a:p>
          <a:p>
            <a:pPr lvl="0" defTabSz="911225"/>
            <a:r>
              <a:rPr lang="zh-CN" altLang="en-US" sz="800" dirty="0"/>
              <a:t>当地山民告诉记者，当地有个惯例，夜不上黄山，更不要说雨夜上未开放的区域。当地警方证实了这个说法。一个参与救援的警察告诉记者，按照国际上救援的原则，只要可能危及到救援者本身的生命安全，救援可以停下等待时机。以这次为例，如果白天进山，情况会好很多。但他们面对的情况是，只要各级领导层层重视，一切都不一样了。基本就只能是不计代价救援！不计条件，不计后果。他说，这些被困者身份特殊，复旦大学的学生！万一学生晚上在山上出了事，我们不好交代，领导无法向省上交代，省上无法给兄弟省市交代</a:t>
            </a:r>
            <a:r>
              <a:rPr lang="en-US" altLang="zh-CN" sz="800" dirty="0"/>
              <a:t>……</a:t>
            </a:r>
            <a:r>
              <a:rPr lang="zh-CN" altLang="en-US" sz="800" dirty="0"/>
              <a:t>。</a:t>
            </a:r>
            <a:endParaRPr lang="en-US" altLang="zh-CN" sz="800" dirty="0"/>
          </a:p>
          <a:p>
            <a:pPr lvl="0" defTabSz="911225"/>
            <a:endParaRPr lang="en-US" altLang="zh-CN" sz="800" dirty="0"/>
          </a:p>
          <a:p>
            <a:pPr lvl="0" defTabSz="911225"/>
            <a:r>
              <a:rPr lang="zh-CN" altLang="en-US" sz="800" dirty="0"/>
              <a:t>他痛苦地说，在这种背景下，如果必须牺牲，都只能牺牲警察。“</a:t>
            </a:r>
            <a:r>
              <a:rPr lang="en-US" altLang="zh-CN" sz="800" dirty="0"/>
              <a:t>24</a:t>
            </a:r>
            <a:r>
              <a:rPr lang="zh-CN" altLang="en-US" sz="800" dirty="0"/>
              <a:t>岁的孩子，父母的独生子。人不在了，网上说要求给老人</a:t>
            </a:r>
            <a:r>
              <a:rPr lang="en-US" altLang="zh-CN" sz="800" dirty="0"/>
              <a:t>200</a:t>
            </a:r>
            <a:r>
              <a:rPr lang="zh-CN" altLang="en-US" sz="800" dirty="0"/>
              <a:t>万。有用吗？没用！”他说。</a:t>
            </a:r>
            <a:endParaRPr lang="zh-CN" altLang="en-US" sz="800" dirty="0"/>
          </a:p>
          <a:p>
            <a:pPr lvl="0" defTabSz="911225"/>
            <a:r>
              <a:rPr lang="zh-CN" altLang="en-US" sz="800" b="1" dirty="0"/>
              <a:t>失败的报警？</a:t>
            </a:r>
            <a:endParaRPr lang="zh-CN" altLang="en-US" sz="800" dirty="0"/>
          </a:p>
          <a:p>
            <a:pPr lvl="0" defTabSz="911225"/>
            <a:r>
              <a:rPr lang="zh-CN" altLang="en-US" sz="800" dirty="0"/>
              <a:t>知情人透露，前三次报警电话中，接警人没有听明白，报警人也没有公开学生身份，没有引起足够重视</a:t>
            </a:r>
            <a:endParaRPr lang="en-US" altLang="zh-CN" sz="800" dirty="0"/>
          </a:p>
          <a:p>
            <a:pPr lvl="0" defTabSz="911225"/>
            <a:endParaRPr lang="zh-CN" altLang="en-US" sz="800" dirty="0"/>
          </a:p>
          <a:p>
            <a:pPr lvl="0" defTabSz="911225"/>
            <a:r>
              <a:rPr lang="zh-CN" altLang="en-US" sz="800" dirty="0"/>
              <a:t>事隔多日以后，舆论始终纠缠于一个问题，似乎所有这些的动静都和</a:t>
            </a:r>
            <a:r>
              <a:rPr lang="en-US" altLang="zh-CN" sz="800" dirty="0"/>
              <a:t>18</a:t>
            </a:r>
            <a:r>
              <a:rPr lang="zh-CN" altLang="en-US" sz="800" dirty="0"/>
              <a:t>个人团队中一个叫施承祖的</a:t>
            </a:r>
            <a:r>
              <a:rPr lang="en-US" altLang="zh-CN" sz="800" dirty="0"/>
              <a:t>27</a:t>
            </a:r>
            <a:r>
              <a:rPr lang="zh-CN" altLang="en-US" sz="800" dirty="0"/>
              <a:t>岁青年发给自己远在上海的二姨父的那条短信有关。</a:t>
            </a:r>
            <a:endParaRPr lang="zh-CN" altLang="en-US" sz="800" dirty="0"/>
          </a:p>
          <a:p>
            <a:pPr lvl="0" defTabSz="911225"/>
            <a:r>
              <a:rPr lang="zh-CN" altLang="en-US" sz="800" dirty="0"/>
              <a:t>短信内容是：“黄山，</a:t>
            </a:r>
            <a:r>
              <a:rPr lang="en-US" altLang="zh-CN" sz="800" dirty="0"/>
              <a:t>GPS30’07.696</a:t>
            </a:r>
            <a:r>
              <a:rPr lang="zh-CN" altLang="en-US" sz="800" dirty="0"/>
              <a:t>。</a:t>
            </a:r>
            <a:r>
              <a:rPr lang="en-US" altLang="zh-CN" sz="800" dirty="0"/>
              <a:t>118’11.694</a:t>
            </a:r>
            <a:r>
              <a:rPr lang="zh-CN" altLang="en-US" sz="800" dirty="0"/>
              <a:t>。救命，有</a:t>
            </a:r>
            <a:r>
              <a:rPr lang="en-US" altLang="zh-CN" sz="800" dirty="0"/>
              <a:t>18</a:t>
            </a:r>
            <a:r>
              <a:rPr lang="zh-CN" altLang="en-US" sz="800" dirty="0"/>
              <a:t>个人。”</a:t>
            </a:r>
            <a:endParaRPr lang="zh-CN" altLang="en-US" sz="800" dirty="0"/>
          </a:p>
          <a:p>
            <a:pPr lvl="0" defTabSz="911225"/>
            <a:endParaRPr lang="en-US" altLang="zh-CN" sz="800" dirty="0"/>
          </a:p>
          <a:p>
            <a:pPr lvl="0" defTabSz="911225"/>
            <a:r>
              <a:rPr lang="zh-CN" altLang="en-US" sz="800" dirty="0"/>
              <a:t>据知情人介绍，外界并不知道，在这个短信发出去之前，</a:t>
            </a:r>
            <a:r>
              <a:rPr lang="en-US" altLang="zh-CN" sz="800" dirty="0"/>
              <a:t>18</a:t>
            </a:r>
            <a:r>
              <a:rPr lang="zh-CN" altLang="en-US" sz="800" dirty="0"/>
              <a:t>个学生已经有过三次电话报警，虽然电话拨通了，但因为种种原因，报警无一成功。可以确定的是，在报警的时候，他们没有说，或者是没有来得及说是复旦大学生这个身份。</a:t>
            </a:r>
            <a:endParaRPr lang="zh-CN" altLang="en-US" sz="800" dirty="0"/>
          </a:p>
          <a:p>
            <a:pPr lvl="0" defTabSz="911225"/>
            <a:endParaRPr lang="en-US" altLang="zh-CN" sz="800" dirty="0"/>
          </a:p>
          <a:p>
            <a:pPr lvl="0" defTabSz="911225"/>
            <a:r>
              <a:rPr lang="zh-CN" altLang="en-US" sz="800" dirty="0"/>
              <a:t>被困前，</a:t>
            </a:r>
            <a:r>
              <a:rPr lang="en-US" altLang="zh-CN" sz="800" dirty="0"/>
              <a:t>18</a:t>
            </a:r>
            <a:r>
              <a:rPr lang="zh-CN" altLang="en-US" sz="800" dirty="0"/>
              <a:t>个人的探险之旅似乎很惬意而顺利。</a:t>
            </a:r>
            <a:r>
              <a:rPr lang="en-US" altLang="zh-CN" sz="800" dirty="0"/>
              <a:t>12</a:t>
            </a:r>
            <a:r>
              <a:rPr lang="zh-CN" altLang="en-US" sz="800" dirty="0"/>
              <a:t>月</a:t>
            </a:r>
            <a:r>
              <a:rPr lang="en-US" altLang="zh-CN" sz="800" dirty="0"/>
              <a:t>11</a:t>
            </a:r>
            <a:r>
              <a:rPr lang="zh-CN" altLang="en-US" sz="800" dirty="0"/>
              <a:t>日晨，探险队从黄山景区东北方向的黄帝源出发，闯入黄山未开发区，拉开了麻烦的序幕。</a:t>
            </a:r>
            <a:r>
              <a:rPr lang="en-US" altLang="zh-CN" sz="800" dirty="0"/>
              <a:t>18</a:t>
            </a:r>
            <a:r>
              <a:rPr lang="zh-CN" altLang="en-US" sz="800" dirty="0"/>
              <a:t>人中，复旦学生</a:t>
            </a:r>
            <a:r>
              <a:rPr lang="en-US" altLang="zh-CN" sz="800" dirty="0"/>
              <a:t>10</a:t>
            </a:r>
            <a:r>
              <a:rPr lang="zh-CN" altLang="en-US" sz="800" dirty="0"/>
              <a:t>名，</a:t>
            </a:r>
            <a:r>
              <a:rPr lang="en-US" altLang="zh-CN" sz="800" dirty="0"/>
              <a:t>4</a:t>
            </a:r>
            <a:r>
              <a:rPr lang="zh-CN" altLang="en-US" sz="800" dirty="0"/>
              <a:t>名复旦校友，</a:t>
            </a:r>
            <a:r>
              <a:rPr lang="en-US" altLang="zh-CN" sz="800" dirty="0"/>
              <a:t>4</a:t>
            </a:r>
            <a:r>
              <a:rPr lang="zh-CN" altLang="en-US" sz="800" dirty="0"/>
              <a:t>名户外爱好者。其中</a:t>
            </a:r>
            <a:r>
              <a:rPr lang="en-US" altLang="zh-CN" sz="800" dirty="0"/>
              <a:t>8</a:t>
            </a:r>
            <a:r>
              <a:rPr lang="zh-CN" altLang="en-US" sz="800" dirty="0"/>
              <a:t>人是女生。他们通过复旦大学的网络</a:t>
            </a:r>
            <a:r>
              <a:rPr lang="en-US" altLang="zh-CN" sz="800" dirty="0"/>
              <a:t>BBS“</a:t>
            </a:r>
            <a:r>
              <a:rPr lang="zh-CN" altLang="en-US" sz="800" dirty="0"/>
              <a:t>日月光华”发帖召集，事前未报告学校备案。</a:t>
            </a:r>
            <a:r>
              <a:rPr lang="en-US" altLang="zh-CN" sz="800" dirty="0"/>
              <a:t>11</a:t>
            </a:r>
            <a:r>
              <a:rPr lang="zh-CN" altLang="en-US" sz="800" dirty="0"/>
              <a:t>日下午</a:t>
            </a:r>
            <a:r>
              <a:rPr lang="en-US" altLang="zh-CN" sz="800" dirty="0"/>
              <a:t>3</a:t>
            </a:r>
            <a:r>
              <a:rPr lang="zh-CN" altLang="en-US" sz="800" dirty="0"/>
              <a:t>时，队伍抵达通天塘扎营。</a:t>
            </a:r>
            <a:r>
              <a:rPr lang="en-US" altLang="zh-CN" sz="800" dirty="0"/>
              <a:t>12</a:t>
            </a:r>
            <a:r>
              <a:rPr lang="zh-CN" altLang="en-US" sz="800" dirty="0"/>
              <a:t>日早上</a:t>
            </a:r>
            <a:r>
              <a:rPr lang="en-US" altLang="zh-CN" sz="800" dirty="0"/>
              <a:t>8</a:t>
            </a:r>
            <a:r>
              <a:rPr lang="zh-CN" altLang="en-US" sz="800" dirty="0"/>
              <a:t>时</a:t>
            </a:r>
            <a:r>
              <a:rPr lang="en-US" altLang="zh-CN" sz="800" dirty="0"/>
              <a:t>40</a:t>
            </a:r>
            <a:r>
              <a:rPr lang="zh-CN" altLang="en-US" sz="800" dirty="0"/>
              <a:t>分：队伍拔营出发，中午下起大雨，唯一的</a:t>
            </a:r>
            <a:r>
              <a:rPr lang="en-US" altLang="zh-CN" sz="800" dirty="0"/>
              <a:t>GPS</a:t>
            </a:r>
            <a:r>
              <a:rPr lang="zh-CN" altLang="en-US" sz="800" dirty="0"/>
              <a:t>落水，情况急转直下。</a:t>
            </a:r>
            <a:endParaRPr lang="zh-CN" altLang="en-US" sz="800" dirty="0"/>
          </a:p>
          <a:p>
            <a:pPr lvl="0" defTabSz="911225"/>
            <a:endParaRPr lang="en-US" altLang="zh-CN" sz="800" dirty="0"/>
          </a:p>
          <a:p>
            <a:pPr lvl="0" defTabSz="911225"/>
            <a:r>
              <a:rPr lang="zh-CN" altLang="en-US" sz="800" dirty="0"/>
              <a:t>事后，领队侯盼称，</a:t>
            </a:r>
            <a:r>
              <a:rPr lang="en-US" altLang="zh-CN" sz="800" dirty="0"/>
              <a:t>12</a:t>
            </a:r>
            <a:r>
              <a:rPr lang="zh-CN" altLang="en-US" sz="800" dirty="0"/>
              <a:t>日</a:t>
            </a:r>
            <a:r>
              <a:rPr lang="en-US" altLang="zh-CN" sz="800" dirty="0"/>
              <a:t>13</a:t>
            </a:r>
            <a:r>
              <a:rPr lang="zh-CN" altLang="en-US" sz="800" dirty="0"/>
              <a:t>时：山里落水的</a:t>
            </a:r>
            <a:r>
              <a:rPr lang="en-US" altLang="zh-CN" sz="800" dirty="0"/>
              <a:t>GPS</a:t>
            </a:r>
            <a:r>
              <a:rPr lang="zh-CN" altLang="en-US" sz="800" dirty="0"/>
              <a:t>，可能定位出现偏差，开始偏离原定路线。成都商报记者调查发现，他们越过了翡翠谷里的爱字崖附近的山脊向山下行进。当地村民告诉记者，这是一条当地人也不走的路线。到下午</a:t>
            </a:r>
            <a:r>
              <a:rPr lang="en-US" altLang="zh-CN" sz="800" dirty="0"/>
              <a:t>4</a:t>
            </a:r>
            <a:r>
              <a:rPr lang="zh-CN" altLang="en-US" sz="800" dirty="0"/>
              <a:t>时，天色渐暗，大雾。他喊停了队伍，这时候发现迷路了。事后得知，从</a:t>
            </a:r>
            <a:r>
              <a:rPr lang="en-US" altLang="zh-CN" sz="800" dirty="0"/>
              <a:t>4</a:t>
            </a:r>
            <a:r>
              <a:rPr lang="zh-CN" altLang="en-US" sz="800" dirty="0"/>
              <a:t>点半到</a:t>
            </a:r>
            <a:r>
              <a:rPr lang="en-US" altLang="zh-CN" sz="800" dirty="0"/>
              <a:t>5</a:t>
            </a:r>
            <a:r>
              <a:rPr lang="zh-CN" altLang="en-US" sz="800" dirty="0"/>
              <a:t>点半之间，他们一共</a:t>
            </a:r>
            <a:r>
              <a:rPr lang="en-US" altLang="zh-CN" sz="800" dirty="0"/>
              <a:t>4</a:t>
            </a:r>
            <a:r>
              <a:rPr lang="zh-CN" altLang="en-US" sz="800" dirty="0"/>
              <a:t>次报警，前三次分别打到了本地</a:t>
            </a:r>
            <a:r>
              <a:rPr lang="en-US" altLang="zh-CN" sz="800" dirty="0"/>
              <a:t>110</a:t>
            </a:r>
            <a:r>
              <a:rPr lang="zh-CN" altLang="en-US" sz="800" dirty="0"/>
              <a:t>，上海</a:t>
            </a:r>
            <a:r>
              <a:rPr lang="en-US" altLang="zh-CN" sz="800" dirty="0"/>
              <a:t>110</a:t>
            </a:r>
            <a:r>
              <a:rPr lang="zh-CN" altLang="en-US" sz="800" dirty="0"/>
              <a:t>，然后再次打给了本地</a:t>
            </a:r>
            <a:r>
              <a:rPr lang="en-US" altLang="zh-CN" sz="800" dirty="0"/>
              <a:t>110</a:t>
            </a:r>
            <a:r>
              <a:rPr lang="zh-CN" altLang="en-US" sz="800" dirty="0"/>
              <a:t>。电话接通后，队员报告了被困的状况，据知情人透露，在讨论方位时，黄山方面接警人没有听明白，报警的时候，也没有公开学生的身份，并没有引起足够重视。期间，队员们的手机大多数没有信号，但其中的一部手机有信号，但也时有时无。</a:t>
            </a:r>
            <a:endParaRPr lang="zh-CN" altLang="en-US" sz="800" dirty="0"/>
          </a:p>
          <a:p>
            <a:pPr lvl="0" defTabSz="911225"/>
            <a:endParaRPr lang="en-US" altLang="zh-CN" sz="800" dirty="0"/>
          </a:p>
          <a:p>
            <a:pPr lvl="0" defTabSz="911225"/>
            <a:r>
              <a:rPr lang="zh-CN" altLang="en-US" sz="800" dirty="0"/>
              <a:t>三次报警失败后，一个队员想到了上海的亲戚。当时的说法是，他二姨父影响很大，如果向他求助，绝对有效。这个队员编辑了这条语焉不详的短信并顺利发出。随后的一系列事情证明，最后一次报警，让上海和安徽两地都迅速行动起来。在随后所有公开信息中，前三次报警信息从没有被人提及。黄山方面则坚称只接到了上海方面的信息，没有接到过直接报警电话。</a:t>
            </a:r>
            <a:endParaRPr lang="en-US" altLang="zh-CN" sz="800" dirty="0"/>
          </a:p>
          <a:p>
            <a:pPr lvl="0" defTabSz="911225"/>
            <a:endParaRPr lang="zh-CN" altLang="en-US" sz="800" dirty="0"/>
          </a:p>
          <a:p>
            <a:pPr lvl="0" defTabSz="911225"/>
            <a:r>
              <a:rPr lang="zh-CN" altLang="en-US" sz="800" b="1" dirty="0"/>
              <a:t>敢死队式突击</a:t>
            </a:r>
            <a:endParaRPr lang="zh-CN" altLang="en-US" sz="800" dirty="0"/>
          </a:p>
          <a:p>
            <a:pPr lvl="0" defTabSz="911225"/>
            <a:r>
              <a:rPr lang="zh-CN" altLang="en-US" sz="800" dirty="0"/>
              <a:t>黑夜中，救援人员在风雨交加的茫茫黄山一路呼喊，找到学生时已在无人区行进了</a:t>
            </a:r>
            <a:r>
              <a:rPr lang="en-US" altLang="zh-CN" sz="800" dirty="0"/>
              <a:t>6</a:t>
            </a:r>
            <a:r>
              <a:rPr lang="zh-CN" altLang="en-US" sz="800" dirty="0"/>
              <a:t>小时。据参加连夜搜寻的民警介绍，到位的队员被编成了三个组，分别从云谷寺向东北方向搜索。一个队员告诉记者，他们什么都来不及准备，只从家里抓了一件雨衣，一顶头灯就上山了。</a:t>
            </a:r>
            <a:endParaRPr lang="zh-CN" altLang="en-US" sz="800" dirty="0"/>
          </a:p>
          <a:p>
            <a:pPr lvl="0" defTabSz="911225"/>
            <a:endParaRPr lang="en-US" altLang="zh-CN" sz="800" dirty="0"/>
          </a:p>
          <a:p>
            <a:pPr lvl="0" defTabSz="911225"/>
            <a:r>
              <a:rPr lang="zh-CN" altLang="en-US" sz="800" dirty="0"/>
              <a:t>温泉派出所</a:t>
            </a:r>
            <a:r>
              <a:rPr lang="en-US" altLang="zh-CN" sz="800" dirty="0"/>
              <a:t>24</a:t>
            </a:r>
            <a:r>
              <a:rPr lang="zh-CN" altLang="en-US" sz="800" dirty="0"/>
              <a:t>岁的民警张宁海和余铁骑被分在了一个方向。近百人的队伍冒着大雨和寒风向峡谷突进。就在半山时，发现了一条岔道。这支队伍被一分为二，张宁海等</a:t>
            </a:r>
            <a:r>
              <a:rPr lang="en-US" altLang="zh-CN" sz="800" dirty="0"/>
              <a:t>30</a:t>
            </a:r>
            <a:r>
              <a:rPr lang="zh-CN" altLang="en-US" sz="800" dirty="0"/>
              <a:t>多人被分在了左队，余铁骑在右队，上山搜寻。他们一路走一路呼喊，风雨交加的茫茫黄山，伸手不见无指。</a:t>
            </a:r>
            <a:endParaRPr lang="zh-CN" altLang="en-US" sz="800" dirty="0"/>
          </a:p>
          <a:p>
            <a:pPr lvl="0" defTabSz="911225"/>
            <a:endParaRPr lang="en-US" altLang="zh-CN" sz="800" dirty="0"/>
          </a:p>
          <a:p>
            <a:pPr lvl="0" defTabSz="911225"/>
            <a:r>
              <a:rPr lang="en-US" altLang="zh-CN" sz="800" dirty="0"/>
              <a:t>13</a:t>
            </a:r>
            <a:r>
              <a:rPr lang="zh-CN" altLang="en-US" sz="800" dirty="0"/>
              <a:t>日凌晨</a:t>
            </a:r>
            <a:r>
              <a:rPr lang="en-US" altLang="zh-CN" sz="800" dirty="0"/>
              <a:t>2</a:t>
            </a:r>
            <a:r>
              <a:rPr lang="zh-CN" altLang="en-US" sz="800" dirty="0"/>
              <a:t>时</a:t>
            </a:r>
            <a:r>
              <a:rPr lang="en-US" altLang="zh-CN" sz="800" dirty="0"/>
              <a:t>37</a:t>
            </a:r>
            <a:r>
              <a:rPr lang="zh-CN" altLang="en-US" sz="800" dirty="0"/>
              <a:t>分，张宁海所在的队伍到了谷地，发现了被困者发出的灯光信号。至此，这支队伍已在风雨交加的黄山无人区行进时间已近</a:t>
            </a:r>
            <a:r>
              <a:rPr lang="en-US" altLang="zh-CN" sz="800" dirty="0"/>
              <a:t>6</a:t>
            </a:r>
            <a:r>
              <a:rPr lang="zh-CN" altLang="en-US" sz="800" dirty="0"/>
              <a:t>个小时，很多队员体力都出现了问题。指挥部立即决定撤回其他的搜寻队伍。</a:t>
            </a:r>
            <a:r>
              <a:rPr lang="en-US" altLang="zh-CN" sz="800" dirty="0"/>
              <a:t>13</a:t>
            </a:r>
            <a:r>
              <a:rPr lang="zh-CN" altLang="en-US" sz="800" dirty="0"/>
              <a:t>日凌晨</a:t>
            </a:r>
            <a:r>
              <a:rPr lang="en-US" altLang="zh-CN" sz="800" dirty="0"/>
              <a:t>3</a:t>
            </a:r>
            <a:r>
              <a:rPr lang="zh-CN" altLang="en-US" sz="800" dirty="0"/>
              <a:t>时过，被困学生轻装准备下山。前面就传出消息，有人掉下去了。事后确认，确实有参与救援的警察牺牲了。救援队经过停顿后，要求继续下撤。探险队领队侯盼坚决反对，近</a:t>
            </a:r>
            <a:r>
              <a:rPr lang="en-US" altLang="zh-CN" sz="800" dirty="0"/>
              <a:t>50</a:t>
            </a:r>
            <a:r>
              <a:rPr lang="zh-CN" altLang="en-US" sz="800" dirty="0"/>
              <a:t>人的队伍多数返回临时营地，在风雨中默默等待天明。</a:t>
            </a:r>
            <a:endParaRPr lang="zh-CN" altLang="en-US" sz="800" dirty="0"/>
          </a:p>
          <a:p>
            <a:pPr lvl="0" defTabSz="911225"/>
            <a:endParaRPr lang="en-US" altLang="zh-CN" sz="800" dirty="0"/>
          </a:p>
          <a:p>
            <a:pPr lvl="0" defTabSz="911225"/>
            <a:r>
              <a:rPr lang="en-US" altLang="zh-CN" sz="800" dirty="0"/>
              <a:t>13</a:t>
            </a:r>
            <a:r>
              <a:rPr lang="zh-CN" altLang="en-US" sz="800" dirty="0"/>
              <a:t>日上午</a:t>
            </a:r>
            <a:r>
              <a:rPr lang="en-US" altLang="zh-CN" sz="800" dirty="0"/>
              <a:t>10</a:t>
            </a:r>
            <a:r>
              <a:rPr lang="zh-CN" altLang="en-US" sz="800" dirty="0"/>
              <a:t>时，</a:t>
            </a:r>
            <a:r>
              <a:rPr lang="en-US" altLang="zh-CN" sz="800" dirty="0"/>
              <a:t>18</a:t>
            </a:r>
            <a:r>
              <a:rPr lang="zh-CN" altLang="en-US" sz="800" dirty="0"/>
              <a:t>名驴友安全出山。在惊动了上千人，动用了</a:t>
            </a:r>
            <a:r>
              <a:rPr lang="en-US" altLang="zh-CN" sz="800" dirty="0"/>
              <a:t>230</a:t>
            </a:r>
            <a:r>
              <a:rPr lang="zh-CN" altLang="en-US" sz="800" dirty="0"/>
              <a:t>名实地救援人员，并付出一条生命的代价后，这</a:t>
            </a:r>
            <a:r>
              <a:rPr lang="en-US" altLang="zh-CN" sz="800" dirty="0"/>
              <a:t>18</a:t>
            </a:r>
            <a:r>
              <a:rPr lang="zh-CN" altLang="en-US" sz="800" dirty="0"/>
              <a:t>个人脱离了户外运动中最低级别安全威胁。而此时，牺牲烈士张宁海的遗体，因山路艰难，依然被困山上。黄山市调集了武警上山，历时</a:t>
            </a:r>
            <a:r>
              <a:rPr lang="en-US" altLang="zh-CN" sz="800" dirty="0"/>
              <a:t>7</a:t>
            </a:r>
            <a:r>
              <a:rPr lang="zh-CN" altLang="en-US" sz="800" dirty="0"/>
              <a:t>个小时，才将烈士的遗体护送下山。</a:t>
            </a:r>
            <a:endParaRPr lang="zh-CN" altLang="en-US" sz="800" dirty="0"/>
          </a:p>
          <a:p>
            <a:pPr lvl="0" defTabSz="911225" eaLnBrk="1" hangingPunct="1">
              <a:lnSpc>
                <a:spcPct val="80000"/>
              </a:lnSpc>
            </a:pPr>
            <a:endParaRPr lang="en-US" altLang="zh-CN" sz="800" dirty="0">
              <a:solidFill>
                <a:srgbClr val="FF0000"/>
              </a:solidFill>
            </a:endParaRPr>
          </a:p>
          <a:p>
            <a:pPr lvl="0" defTabSz="911225" eaLnBrk="1" hangingPunct="1">
              <a:lnSpc>
                <a:spcPct val="80000"/>
              </a:lnSpc>
            </a:pPr>
            <a:endParaRPr lang="en-US" altLang="zh-CN" sz="800" dirty="0">
              <a:solidFill>
                <a:srgbClr val="FF0000"/>
              </a:solidFill>
            </a:endParaRPr>
          </a:p>
          <a:p>
            <a:pPr lvl="0" defTabSz="911225" eaLnBrk="1" hangingPunct="1">
              <a:lnSpc>
                <a:spcPct val="80000"/>
              </a:lnSpc>
            </a:pPr>
            <a:r>
              <a:rPr lang="en-US" altLang="zh-CN" sz="800" dirty="0">
                <a:solidFill>
                  <a:srgbClr val="FF0000"/>
                </a:solidFill>
              </a:rPr>
              <a:t>2003</a:t>
            </a:r>
            <a:r>
              <a:rPr lang="zh-CN" altLang="en-US" sz="800" dirty="0">
                <a:solidFill>
                  <a:srgbClr val="FF0000"/>
                </a:solidFill>
              </a:rPr>
              <a:t>年</a:t>
            </a:r>
            <a:r>
              <a:rPr lang="en-US" altLang="zh-CN" sz="800" dirty="0">
                <a:solidFill>
                  <a:srgbClr val="FF0000"/>
                </a:solidFill>
              </a:rPr>
              <a:t> </a:t>
            </a:r>
            <a:r>
              <a:rPr lang="zh-CN" altLang="en-US" sz="800" dirty="0">
                <a:solidFill>
                  <a:srgbClr val="FF0000"/>
                </a:solidFill>
              </a:rPr>
              <a:t>衡阳“</a:t>
            </a:r>
            <a:r>
              <a:rPr lang="en-US" altLang="zh-CN" sz="800" dirty="0">
                <a:solidFill>
                  <a:srgbClr val="FF0000"/>
                </a:solidFill>
              </a:rPr>
              <a:t>11.3”</a:t>
            </a:r>
            <a:r>
              <a:rPr lang="zh-CN" altLang="en-US" sz="800" dirty="0">
                <a:solidFill>
                  <a:srgbClr val="FF0000"/>
                </a:solidFill>
              </a:rPr>
              <a:t>特大火灾坍塌事故</a:t>
            </a:r>
            <a:endParaRPr lang="zh-CN" altLang="en-US" sz="800" dirty="0"/>
          </a:p>
          <a:p>
            <a:pPr lvl="0" defTabSz="911225" eaLnBrk="1" hangingPunct="1">
              <a:lnSpc>
                <a:spcPct val="80000"/>
              </a:lnSpc>
            </a:pPr>
            <a:endParaRPr lang="zh-CN" altLang="en-US" sz="800" dirty="0"/>
          </a:p>
          <a:p>
            <a:pPr lvl="0" defTabSz="911225" eaLnBrk="1" hangingPunct="1">
              <a:lnSpc>
                <a:spcPct val="80000"/>
              </a:lnSpc>
            </a:pPr>
            <a:r>
              <a:rPr lang="zh-CN" altLang="en-US" sz="800" b="1" dirty="0"/>
              <a:t>新浪网友</a:t>
            </a:r>
            <a:r>
              <a:rPr lang="en-US" altLang="zh-CN" sz="800" b="1" dirty="0"/>
              <a:t>sjsr6868</a:t>
            </a:r>
            <a:r>
              <a:rPr lang="zh-CN" altLang="en-US" sz="800" b="1" dirty="0"/>
              <a:t>：消防是需要专门技能的职业</a:t>
            </a:r>
            <a:r>
              <a:rPr lang="zh-CN" altLang="en-US" sz="800" dirty="0"/>
              <a:t> </a:t>
            </a:r>
            <a:endParaRPr lang="zh-CN" altLang="en-US" sz="800" dirty="0"/>
          </a:p>
          <a:p>
            <a:pPr lvl="0" defTabSz="911225" eaLnBrk="1" hangingPunct="1">
              <a:lnSpc>
                <a:spcPct val="80000"/>
              </a:lnSpc>
            </a:pPr>
            <a:r>
              <a:rPr lang="zh-CN" altLang="en-US" sz="800" dirty="0"/>
              <a:t>衡阳市发生特大火灾，应该好好检讨下我们的消防思想，一幢楼垮下来，这么多的消防队员牺牲了，是为什么？</a:t>
            </a:r>
            <a:endParaRPr lang="zh-CN" altLang="en-US" sz="800" dirty="0"/>
          </a:p>
          <a:p>
            <a:pPr lvl="0" defTabSz="911225" eaLnBrk="1" hangingPunct="1">
              <a:lnSpc>
                <a:spcPct val="80000"/>
              </a:lnSpc>
            </a:pPr>
            <a:r>
              <a:rPr lang="zh-CN" altLang="en-US" sz="800" dirty="0"/>
              <a:t>　　群众都疏散了，消防队员也应撤出来，消防队员应是有专门技能的人，懂得救人更应得自救。一个消防队员生存下来，就意味更多的群众生存得到保障。</a:t>
            </a:r>
            <a:endParaRPr lang="zh-CN" altLang="en-US" sz="800" dirty="0"/>
          </a:p>
          <a:p>
            <a:pPr lvl="0" defTabSz="911225" eaLnBrk="1" hangingPunct="1">
              <a:lnSpc>
                <a:spcPct val="80000"/>
              </a:lnSpc>
            </a:pPr>
            <a:r>
              <a:rPr lang="zh-CN" altLang="en-US" sz="800" dirty="0"/>
              <a:t>　　我认为这次牺牲至少有如下几个问题值得探讨：一是消防组织问题，不仅要有勇、有谋，更要有知识。军队式的指挥是否适应现代社会发展的现实。二是消防队员资格问题，十几、二十岁的小年青能有多少消防科学知识，还不等他积累足够的经验进行消防工作，就准备退伍走人了，叫他们去救火某种意义上是叫他们送死，消防工作需要专门技能的人，是一种职业。三是消防要建立生命比财产宝贵的意识，不仅嘴上讲讲，更要行动上做到，不能将宝贵的生命放到无谓的牺牲上。</a:t>
            </a:r>
            <a:endParaRPr lang="zh-CN" altLang="en-US" sz="800" dirty="0"/>
          </a:p>
          <a:p>
            <a:pPr lvl="0" defTabSz="911225" eaLnBrk="1" hangingPunct="1">
              <a:lnSpc>
                <a:spcPct val="80000"/>
              </a:lnSpc>
            </a:pPr>
            <a:endParaRPr lang="zh-CN" altLang="en-US" sz="800" dirty="0"/>
          </a:p>
          <a:p>
            <a:pPr lvl="0" defTabSz="911225" eaLnBrk="1" hangingPunct="1">
              <a:lnSpc>
                <a:spcPct val="80000"/>
              </a:lnSpc>
            </a:pPr>
            <a:r>
              <a:rPr lang="zh-CN" altLang="en-US" sz="800" b="1" dirty="0"/>
              <a:t>衡阳火灾再思考：消防救灾更应体现理性和科学  </a:t>
            </a:r>
            <a:endParaRPr lang="zh-CN" altLang="en-US" sz="800" b="1" dirty="0"/>
          </a:p>
          <a:p>
            <a:pPr lvl="0" defTabSz="911225" eaLnBrk="1" hangingPunct="1">
              <a:lnSpc>
                <a:spcPct val="80000"/>
              </a:lnSpc>
            </a:pPr>
            <a:r>
              <a:rPr lang="zh-CN" altLang="en-US" sz="800" b="1" dirty="0"/>
              <a:t>昨日，衡阳“</a:t>
            </a:r>
            <a:r>
              <a:rPr lang="en-US" altLang="zh-CN" sz="800" b="1" dirty="0"/>
              <a:t>11·</a:t>
            </a:r>
            <a:r>
              <a:rPr lang="zh-CN" altLang="en-US" sz="800" b="1" dirty="0"/>
              <a:t>３”大火进入第四天，殉职的消防队员达到</a:t>
            </a:r>
            <a:r>
              <a:rPr lang="en-US" altLang="zh-CN" sz="800" b="1" dirty="0"/>
              <a:t>20</a:t>
            </a:r>
            <a:r>
              <a:rPr lang="zh-CN" altLang="en-US" sz="800" b="1" dirty="0"/>
              <a:t>人。衡阳大火在以这样惨烈的方式提升着消防官兵为人民和国家利益而献身的精神的同时，也使它成为建国以来死亡消防公职人员数最多的一场火灾。为何出事大楼燃烧仅仅二个多小时就坍塌？出事大楼是不是“豆腐渣工程”？为何居民已安全脱险消防队员依然在进入火场？几天来，人们纷纷发出这样的一些疑问。我们也相信，随着事故调查的深入，一切都会有一个明确的答案。然而除此之外，我们更希望从中得到一些教训，以避免再次发生这样的事情。这就是一个怎样以更加科学的方式处理火灾的命题。</a:t>
            </a:r>
            <a:endParaRPr lang="zh-CN" altLang="en-US" sz="800" b="1" dirty="0"/>
          </a:p>
          <a:p>
            <a:pPr lvl="0" defTabSz="911225" eaLnBrk="1" hangingPunct="1">
              <a:lnSpc>
                <a:spcPct val="80000"/>
              </a:lnSpc>
            </a:pPr>
            <a:r>
              <a:rPr lang="zh-CN" altLang="en-US" sz="800" b="1" dirty="0"/>
              <a:t>　　衡阳大火从一个侧面表明，在火灾中，光靠勇敢和牺牲并不能降低火灾损失。水火无情，面临火灾，更需要讲求理性及科学。事实上，人们对事故大楼的质量问题以及对消防人员的部署问题的疑问，已经指出了消防安全中两个最基本的方面：一是如何正确而且迅速地对建筑物的耐火极限作出评估，二是怎样建立一支更加专业、有效并且能够尽最大可能规避风险的消防队伍。</a:t>
            </a:r>
            <a:endParaRPr lang="zh-CN" altLang="en-US" sz="800" b="1" dirty="0"/>
          </a:p>
          <a:p>
            <a:pPr lvl="0" defTabSz="911225" eaLnBrk="1" hangingPunct="1">
              <a:lnSpc>
                <a:spcPct val="80000"/>
              </a:lnSpc>
            </a:pPr>
            <a:r>
              <a:rPr lang="zh-CN" altLang="en-US" sz="800" b="1" dirty="0"/>
              <a:t>　　火灾现场指挥员事后认为，大楼地理位置不太好，通道非常窄，非常不利于消防人员的救火和转移，而大楼也可能存在一些质量问题。假设一下，如果这些信息都能在消防官兵进入实战之前弄清楚，是不是会减少一些牺牲？应当说，事先了解掌握大楼的建筑构造特点及质量信息，得出必要的数据，并在此基础上做出接近于准确的决策，也是在很短的时间内可以完成的。</a:t>
            </a:r>
            <a:endParaRPr lang="zh-CN" altLang="en-US" sz="800" b="1" dirty="0"/>
          </a:p>
          <a:p>
            <a:pPr lvl="0" defTabSz="911225" eaLnBrk="1" hangingPunct="1">
              <a:lnSpc>
                <a:spcPct val="80000"/>
              </a:lnSpc>
            </a:pPr>
            <a:r>
              <a:rPr lang="zh-CN" altLang="en-US" sz="800" b="1" dirty="0"/>
              <a:t>　　当然，衡阳大火在一定程度上也反映出我们需要建立一支更加专业的消防队伍。在昨日新浪网上，一位曾经参加过消防工作的网友指出这样两个问题：一是在消防组织方面，不仅要有勇、有谋，更要有知识。二是消防工作需要专门技能的人，需要成为一种职业。在这方面，国外的经验值得借鉴。像在美国，国家设有消防学院，几乎每个州甚至一些市和县都有各种消防学校。美国现有多所大学设有消防系，培养消防硕土、博土等高级工程技术人才。美国每年招收的新消防员，教育程度要求在高中以上，新消防员都要经过为期</a:t>
            </a:r>
            <a:r>
              <a:rPr lang="en-US" altLang="zh-CN" sz="800" b="1" dirty="0"/>
              <a:t>1</a:t>
            </a:r>
            <a:r>
              <a:rPr lang="zh-CN" altLang="en-US" sz="800" b="1" dirty="0"/>
              <a:t>年的培训。仍如一位网友所说：我国在现代化进程中，各个行业都在改革，我国的消防体制是不是也要改一下了？</a:t>
            </a:r>
            <a:endParaRPr lang="zh-CN" altLang="en-US" sz="800" b="1" dirty="0"/>
          </a:p>
          <a:p>
            <a:pPr lvl="0" defTabSz="911225" eaLnBrk="1" hangingPunct="1">
              <a:lnSpc>
                <a:spcPct val="80000"/>
              </a:lnSpc>
            </a:pPr>
            <a:r>
              <a:rPr lang="zh-CN" altLang="en-US" sz="800" b="1" dirty="0"/>
              <a:t>　　火灾事故使人民的生命财产面临着巨大的威胁，也使消防人员面临着死亡的危险，因此，更加理性科学的决策，更加专业有效的队伍就显得至关重要。就在上月中旬在北京召开的“</a:t>
            </a:r>
            <a:r>
              <a:rPr lang="en-US" altLang="zh-CN" sz="800" b="1" dirty="0"/>
              <a:t>2003</a:t>
            </a:r>
            <a:r>
              <a:rPr lang="zh-CN" altLang="en-US" sz="800" b="1" dirty="0"/>
              <a:t>火灾科学与消防工程国际学术会议”上，中国消防协会副理事长、中国工程院院士、国际火灾学会常务理事范维澄先生指出，我国火灾发展趋势还很严峻，其主要原因在于火灾科学基础研究工作跟不上社会的发展步伐，表现在在采取针对性强的科技措施方面束手无策。因此中国要大力开展火灾科学基础研究以迎接将来的火灾挑战。这应当是我们实现科学消防的必由路径。</a:t>
            </a:r>
            <a:endParaRPr lang="zh-CN" altLang="en-US" sz="800" b="1" dirty="0"/>
          </a:p>
          <a:p>
            <a:pPr lvl="0" defTabSz="911225" eaLnBrk="1" hangingPunct="1">
              <a:lnSpc>
                <a:spcPct val="80000"/>
              </a:lnSpc>
            </a:pPr>
            <a:r>
              <a:rPr lang="zh-CN" altLang="en-US" sz="800" b="1" dirty="0"/>
              <a:t>　　□本报评论员杨耕身 </a:t>
            </a:r>
            <a:endParaRPr lang="zh-CN" altLang="en-US" sz="800" dirty="0"/>
          </a:p>
          <a:p>
            <a:pPr lvl="0" defTabSz="911225" eaLnBrk="1" hangingPunct="1">
              <a:lnSpc>
                <a:spcPct val="80000"/>
              </a:lnSpc>
              <a:spcBef>
                <a:spcPct val="0"/>
              </a:spcBef>
            </a:pPr>
            <a:endParaRPr lang="zh-CN" altLang="en-US" sz="500" dirty="0"/>
          </a:p>
        </p:txBody>
      </p:sp>
      <p:sp>
        <p:nvSpPr>
          <p:cNvPr id="51204" name="灯片编号占位符 3"/>
          <p:cNvSpPr txBox="1">
            <a:spLocks noGrp="1"/>
          </p:cNvSpPr>
          <p:nvPr>
            <p:ph type="sldNum" sz="quarter"/>
          </p:nvPr>
        </p:nvSpPr>
        <p:spPr>
          <a:xfrm>
            <a:off x="3849688" y="9429750"/>
            <a:ext cx="2946400" cy="496888"/>
          </a:xfrm>
          <a:prstGeom prst="rect">
            <a:avLst/>
          </a:prstGeom>
          <a:noFill/>
          <a:ln w="9525">
            <a:noFill/>
          </a:ln>
        </p:spPr>
        <p:txBody>
          <a:bodyPr lIns="92133" tIns="46066" rIns="92133" bIns="46066" anchor="b" anchorCtr="0"/>
          <a:p>
            <a:pPr lvl="0" algn="r" eaLnBrk="1" hangingPunct="1">
              <a:buNone/>
            </a:pPr>
            <a:fld id="{9A0DB2DC-4C9A-4742-B13C-FB6460FD3503}" type="slidenum">
              <a:rPr lang="zh-CN" altLang="en-US" sz="1200" dirty="0"/>
            </a:fld>
            <a:endParaRPr lang="zh-CN" altLang="en-US"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6" name="幻灯片图像占位符 1"/>
          <p:cNvSpPr>
            <a:spLocks noGrp="1" noRot="1" noChangeAspect="1" noTextEdit="1"/>
          </p:cNvSpPr>
          <p:nvPr>
            <p:ph type="sldImg"/>
          </p:nvPr>
        </p:nvSpPr>
        <p:spPr>
          <a:xfrm>
            <a:off x="917575" y="744538"/>
            <a:ext cx="4962525" cy="3722687"/>
          </a:xfrm>
          <a:ln>
            <a:solidFill>
              <a:srgbClr val="000000"/>
            </a:solidFill>
            <a:miter/>
          </a:ln>
        </p:spPr>
      </p:sp>
      <p:sp>
        <p:nvSpPr>
          <p:cNvPr id="52227" name="备注占位符 2"/>
          <p:cNvSpPr>
            <a:spLocks noGrp="1"/>
          </p:cNvSpPr>
          <p:nvPr>
            <p:ph type="body" idx="1"/>
          </p:nvPr>
        </p:nvSpPr>
        <p:spPr>
          <a:noFill/>
          <a:ln>
            <a:noFill/>
          </a:ln>
        </p:spPr>
        <p:txBody>
          <a:bodyPr wrap="square" lIns="92133" tIns="46066" rIns="92133" bIns="46066" anchor="t" anchorCtr="0"/>
          <a:p>
            <a:pPr lvl="0"/>
            <a:r>
              <a:rPr lang="zh-CN" altLang="en-US" sz="1000" dirty="0"/>
              <a:t>举例，说明不同类型案例中派出相同的队伍。</a:t>
            </a:r>
            <a:endParaRPr lang="en-US" altLang="zh-CN" sz="1000" dirty="0"/>
          </a:p>
          <a:p>
            <a:pPr lvl="0"/>
            <a:endParaRPr lang="en-US" altLang="zh-CN" sz="1000" dirty="0"/>
          </a:p>
          <a:p>
            <a:pPr lvl="0"/>
            <a:endParaRPr lang="en-US" altLang="zh-CN" sz="1000" dirty="0"/>
          </a:p>
          <a:p>
            <a:pPr lvl="0"/>
            <a:r>
              <a:rPr lang="zh-CN" altLang="en-US" sz="1000" dirty="0"/>
              <a:t>以人为本，全社会、全过程、全灾种、全方面。一本四全</a:t>
            </a:r>
            <a:endParaRPr lang="en-US" altLang="zh-CN" sz="1000" dirty="0"/>
          </a:p>
          <a:p>
            <a:pPr lvl="0"/>
            <a:endParaRPr lang="en-US" altLang="zh-CN" sz="1000" dirty="0"/>
          </a:p>
          <a:p>
            <a:pPr lvl="0"/>
            <a:r>
              <a:rPr lang="zh-CN" altLang="en-US" sz="1000" dirty="0"/>
              <a:t>价值观（</a:t>
            </a:r>
            <a:r>
              <a:rPr lang="en-US" altLang="zh-CN" sz="1000" dirty="0"/>
              <a:t>Value</a:t>
            </a:r>
            <a:r>
              <a:rPr lang="zh-CN" altLang="en-US" sz="1000" dirty="0"/>
              <a:t>）：同情（</a:t>
            </a:r>
            <a:r>
              <a:rPr lang="en-US" altLang="zh-CN" sz="1000" dirty="0"/>
              <a:t>Compasssion</a:t>
            </a:r>
            <a:r>
              <a:rPr lang="zh-CN" altLang="en-US" sz="1000" dirty="0"/>
              <a:t>），公平（</a:t>
            </a:r>
            <a:r>
              <a:rPr lang="en-US" altLang="zh-CN" sz="1000" dirty="0"/>
              <a:t>Fairness</a:t>
            </a:r>
            <a:r>
              <a:rPr lang="zh-CN" altLang="en-US" sz="1000" dirty="0"/>
              <a:t>），诚实（</a:t>
            </a:r>
            <a:r>
              <a:rPr lang="en-US" altLang="zh-CN" sz="1000" dirty="0"/>
              <a:t>Integrity</a:t>
            </a:r>
            <a:r>
              <a:rPr lang="zh-CN" altLang="en-US" sz="1000" dirty="0"/>
              <a:t>），尊重（</a:t>
            </a:r>
            <a:r>
              <a:rPr lang="en-US" altLang="zh-CN" sz="1000" dirty="0"/>
              <a:t>Respect</a:t>
            </a:r>
            <a:r>
              <a:rPr lang="zh-CN" altLang="en-US" sz="1000" dirty="0"/>
              <a:t>）</a:t>
            </a:r>
            <a:endParaRPr lang="en-US" altLang="zh-CN" sz="1000" dirty="0"/>
          </a:p>
          <a:p>
            <a:pPr lvl="0"/>
            <a:endParaRPr lang="en-US" altLang="zh-CN" sz="1000" dirty="0"/>
          </a:p>
          <a:p>
            <a:pPr lvl="0"/>
            <a:r>
              <a:rPr lang="zh-CN" altLang="en-US" sz="1000" dirty="0"/>
              <a:t>指导原则（</a:t>
            </a:r>
            <a:r>
              <a:rPr lang="en-US" altLang="zh-CN" sz="1000" dirty="0"/>
              <a:t>Guidelines</a:t>
            </a:r>
            <a:r>
              <a:rPr lang="zh-CN" altLang="en-US" sz="1000" dirty="0"/>
              <a:t>）：团队精神（</a:t>
            </a:r>
            <a:r>
              <a:rPr lang="en-US" altLang="zh-CN" sz="1000" dirty="0"/>
              <a:t>Teamwork</a:t>
            </a:r>
            <a:r>
              <a:rPr lang="zh-CN" altLang="en-US" sz="1000" dirty="0"/>
              <a:t>），参与意识（</a:t>
            </a:r>
            <a:r>
              <a:rPr lang="en-US" altLang="zh-CN" sz="1000" dirty="0"/>
              <a:t>Engagement</a:t>
            </a:r>
            <a:r>
              <a:rPr lang="zh-CN" altLang="en-US" sz="1000" dirty="0"/>
              <a:t>），追求结果（</a:t>
            </a:r>
            <a:r>
              <a:rPr lang="en-US" altLang="zh-CN" sz="1000" dirty="0"/>
              <a:t>Getting results</a:t>
            </a:r>
            <a:r>
              <a:rPr lang="zh-CN" altLang="en-US" sz="1000" dirty="0"/>
              <a:t>），持续准备（</a:t>
            </a:r>
            <a:r>
              <a:rPr lang="en-US" altLang="zh-CN" sz="1000" dirty="0"/>
              <a:t>Preparation</a:t>
            </a:r>
            <a:r>
              <a:rPr lang="zh-CN" altLang="en-US" sz="1000" dirty="0"/>
              <a:t>），预先授权（</a:t>
            </a:r>
            <a:r>
              <a:rPr lang="en-US" altLang="zh-CN" sz="1000" dirty="0"/>
              <a:t>Empowerment</a:t>
            </a:r>
            <a:r>
              <a:rPr lang="zh-CN" altLang="en-US" sz="1000" dirty="0"/>
              <a:t>），灵活机动（</a:t>
            </a:r>
            <a:r>
              <a:rPr lang="en-US" altLang="zh-CN" sz="1000" dirty="0"/>
              <a:t>Flexibility</a:t>
            </a:r>
            <a:r>
              <a:rPr lang="zh-CN" altLang="en-US" sz="1000" dirty="0"/>
              <a:t>），责任分解</a:t>
            </a:r>
            <a:r>
              <a:rPr lang="en-US" altLang="zh-CN" sz="1000" dirty="0"/>
              <a:t>(Accountability)</a:t>
            </a:r>
            <a:r>
              <a:rPr lang="zh-CN" altLang="en-US" sz="1000" dirty="0"/>
              <a:t>，监督管理（</a:t>
            </a:r>
            <a:r>
              <a:rPr lang="en-US" altLang="zh-CN" sz="1000" dirty="0"/>
              <a:t>Stewardship</a:t>
            </a:r>
            <a:r>
              <a:rPr lang="zh-CN" altLang="en-US" sz="1000" dirty="0"/>
              <a:t>）</a:t>
            </a:r>
            <a:endParaRPr lang="en-US" altLang="zh-CN" sz="1000" dirty="0"/>
          </a:p>
          <a:p>
            <a:pPr lvl="0"/>
            <a:endParaRPr lang="en-US" altLang="zh-CN" sz="1000" dirty="0"/>
          </a:p>
        </p:txBody>
      </p:sp>
      <p:sp>
        <p:nvSpPr>
          <p:cNvPr id="52228" name="灯片编号占位符 3"/>
          <p:cNvSpPr txBox="1">
            <a:spLocks noGrp="1"/>
          </p:cNvSpPr>
          <p:nvPr>
            <p:ph type="sldNum" sz="quarter"/>
          </p:nvPr>
        </p:nvSpPr>
        <p:spPr>
          <a:xfrm>
            <a:off x="3849688" y="9429750"/>
            <a:ext cx="2946400" cy="496888"/>
          </a:xfrm>
          <a:prstGeom prst="rect">
            <a:avLst/>
          </a:prstGeom>
          <a:noFill/>
          <a:ln w="9525">
            <a:noFill/>
          </a:ln>
        </p:spPr>
        <p:txBody>
          <a:bodyPr lIns="92133" tIns="46066" rIns="92133" bIns="46066" anchor="b" anchorCtr="0"/>
          <a:p>
            <a:pPr lvl="0" algn="r" eaLnBrk="1" hangingPunct="1">
              <a:buNone/>
            </a:pPr>
            <a:fld id="{9A0DB2DC-4C9A-4742-B13C-FB6460FD3503}" type="slidenum">
              <a:rPr lang="zh-CN" altLang="en-US" sz="1200" dirty="0"/>
            </a:fld>
            <a:endParaRPr lang="zh-CN" altLang="en-US"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3250" name="幻灯片图像占位符 1"/>
          <p:cNvSpPr>
            <a:spLocks noGrp="1" noRot="1" noChangeAspect="1" noTextEdit="1"/>
          </p:cNvSpPr>
          <p:nvPr>
            <p:ph type="sldImg"/>
          </p:nvPr>
        </p:nvSpPr>
        <p:spPr>
          <a:xfrm>
            <a:off x="917575" y="744538"/>
            <a:ext cx="4962525" cy="3722687"/>
          </a:xfrm>
          <a:ln>
            <a:solidFill>
              <a:srgbClr val="000000"/>
            </a:solidFill>
            <a:miter/>
          </a:ln>
        </p:spPr>
      </p:sp>
      <p:sp>
        <p:nvSpPr>
          <p:cNvPr id="53251" name="备注占位符 2"/>
          <p:cNvSpPr>
            <a:spLocks noGrp="1"/>
          </p:cNvSpPr>
          <p:nvPr>
            <p:ph type="body" idx="1"/>
          </p:nvPr>
        </p:nvSpPr>
        <p:spPr>
          <a:noFill/>
          <a:ln>
            <a:noFill/>
          </a:ln>
        </p:spPr>
        <p:txBody>
          <a:bodyPr wrap="square" lIns="92133" tIns="46066" rIns="92133" bIns="46066" anchor="t" anchorCtr="0"/>
          <a:p>
            <a:pPr lvl="0"/>
            <a:r>
              <a:rPr lang="zh-CN" altLang="en-US" dirty="0"/>
              <a:t>据消防部门公开的信息显示，</a:t>
            </a:r>
            <a:r>
              <a:rPr lang="en-US" altLang="zh-CN" dirty="0"/>
              <a:t>2016</a:t>
            </a:r>
            <a:r>
              <a:rPr lang="zh-CN" altLang="en-US" dirty="0"/>
              <a:t>年</a:t>
            </a:r>
            <a:r>
              <a:rPr lang="en-US" altLang="zh-CN" dirty="0"/>
              <a:t>4</a:t>
            </a:r>
            <a:r>
              <a:rPr lang="zh-CN" altLang="en-US" dirty="0"/>
              <a:t>月</a:t>
            </a:r>
            <a:r>
              <a:rPr lang="en-US" altLang="zh-CN" dirty="0"/>
              <a:t>14</a:t>
            </a:r>
            <a:r>
              <a:rPr lang="zh-CN" altLang="en-US" dirty="0"/>
              <a:t>日，广州市花都新华街发生一起火灾，一名男子身亡。而让人惊讶的是，有人拍到了男子被熊熊烈火逼到防盗窗上，撕心裂肺地求救，绝望的哭嚎声让人触动。而视频拍摄者却对着他稳稳的拍摄了整整</a:t>
            </a:r>
            <a:r>
              <a:rPr lang="en-US" altLang="zh-CN" dirty="0"/>
              <a:t>42</a:t>
            </a:r>
            <a:r>
              <a:rPr lang="zh-CN" altLang="en-US" dirty="0"/>
              <a:t>秒！视频中呼救的男子最终在大火中丧生。</a:t>
            </a:r>
            <a:endParaRPr lang="zh-CN" altLang="en-US" dirty="0"/>
          </a:p>
        </p:txBody>
      </p:sp>
      <p:sp>
        <p:nvSpPr>
          <p:cNvPr id="53252" name="灯片编号占位符 3"/>
          <p:cNvSpPr txBox="1">
            <a:spLocks noGrp="1"/>
          </p:cNvSpPr>
          <p:nvPr>
            <p:ph type="sldNum" sz="quarter"/>
          </p:nvPr>
        </p:nvSpPr>
        <p:spPr>
          <a:xfrm>
            <a:off x="3849688" y="9429750"/>
            <a:ext cx="2946400" cy="496888"/>
          </a:xfrm>
          <a:prstGeom prst="rect">
            <a:avLst/>
          </a:prstGeom>
          <a:noFill/>
          <a:ln w="9525">
            <a:noFill/>
          </a:ln>
        </p:spPr>
        <p:txBody>
          <a:bodyPr lIns="92133" tIns="46066" rIns="92133" bIns="46066" anchor="b" anchorCtr="0"/>
          <a:p>
            <a:pPr lvl="0" algn="r" eaLnBrk="1" hangingPunct="1">
              <a:buNone/>
            </a:pPr>
            <a:fld id="{9A0DB2DC-4C9A-4742-B13C-FB6460FD3503}" type="slidenum">
              <a:rPr lang="zh-CN" altLang="en-US" sz="1200" dirty="0"/>
            </a:fld>
            <a:endParaRPr lang="zh-CN" altLang="en-US"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4" name="幻灯片图像占位符 1"/>
          <p:cNvSpPr>
            <a:spLocks noGrp="1" noRot="1" noChangeAspect="1" noTextEdit="1"/>
          </p:cNvSpPr>
          <p:nvPr>
            <p:ph type="sldImg"/>
          </p:nvPr>
        </p:nvSpPr>
        <p:spPr>
          <a:xfrm>
            <a:off x="917575" y="744538"/>
            <a:ext cx="4962525" cy="3722687"/>
          </a:xfrm>
          <a:ln>
            <a:solidFill>
              <a:srgbClr val="000000"/>
            </a:solidFill>
            <a:miter/>
          </a:ln>
        </p:spPr>
      </p:sp>
      <p:sp>
        <p:nvSpPr>
          <p:cNvPr id="54275" name="备注占位符 2"/>
          <p:cNvSpPr>
            <a:spLocks noGrp="1"/>
          </p:cNvSpPr>
          <p:nvPr>
            <p:ph type="body" idx="1"/>
          </p:nvPr>
        </p:nvSpPr>
        <p:spPr>
          <a:noFill/>
          <a:ln>
            <a:noFill/>
          </a:ln>
        </p:spPr>
        <p:txBody>
          <a:bodyPr wrap="square" lIns="92133" tIns="46066" rIns="92133" bIns="46066" anchor="t" anchorCtr="0"/>
          <a:p>
            <a:pPr lvl="0"/>
            <a:r>
              <a:rPr lang="zh-CN" altLang="en-US" dirty="0"/>
              <a:t>结合案例：</a:t>
            </a:r>
            <a:r>
              <a:rPr lang="en-US" altLang="zh-CN" dirty="0"/>
              <a:t>812</a:t>
            </a:r>
            <a:r>
              <a:rPr lang="zh-CN" altLang="en-US" dirty="0"/>
              <a:t>案例，瑞海，系统数据被破坏</a:t>
            </a:r>
            <a:endParaRPr lang="en-US" altLang="zh-CN" dirty="0"/>
          </a:p>
          <a:p>
            <a:pPr lvl="0"/>
            <a:endParaRPr lang="en-US" altLang="zh-CN" dirty="0"/>
          </a:p>
          <a:p>
            <a:pPr lvl="0"/>
            <a:r>
              <a:rPr lang="zh-CN" altLang="zh-CN" dirty="0"/>
              <a:t>在</a:t>
            </a:r>
            <a:r>
              <a:rPr lang="en-US" altLang="zh-CN" dirty="0"/>
              <a:t>2013</a:t>
            </a:r>
            <a:r>
              <a:rPr lang="zh-CN" altLang="zh-CN" dirty="0"/>
              <a:t>年初的一次重要会议上习近平强调：“要善于运用底线思维的方法，凡事从坏处准备，努力争取最好的结果，做到有备无患、遇事不慌，牢牢把握主动权。”</a:t>
            </a:r>
            <a:endParaRPr lang="en-US" altLang="zh-CN" dirty="0"/>
          </a:p>
          <a:p>
            <a:pPr lvl="0"/>
            <a:endParaRPr lang="en-US" altLang="zh-CN" dirty="0"/>
          </a:p>
          <a:p>
            <a:pPr lvl="0"/>
            <a:r>
              <a:rPr lang="zh-CN" altLang="en-US" dirty="0"/>
              <a:t>防洪工作实行全面规划、统筹兼顾、预防为主、综合治理、局部利益服从全局利益的原则；</a:t>
            </a:r>
            <a:endParaRPr lang="en-US" altLang="zh-CN" dirty="0"/>
          </a:p>
          <a:p>
            <a:pPr lvl="0"/>
            <a:endParaRPr lang="en-US" altLang="zh-CN" dirty="0"/>
          </a:p>
          <a:p>
            <a:pPr lvl="0"/>
            <a:r>
              <a:rPr lang="zh-CN" altLang="en-US" dirty="0"/>
              <a:t>消防工作贯彻预防为主、防消结合的方针，按照政府统一领导、部门依法监管、单位全面负责、公民积极参与的原则，实行消防安全责任制，建立健全社会化的消防工作网络。</a:t>
            </a:r>
            <a:endParaRPr lang="en-US" altLang="zh-CN" dirty="0"/>
          </a:p>
          <a:p>
            <a:pPr lvl="0"/>
            <a:endParaRPr lang="en-US" altLang="zh-CN" dirty="0"/>
          </a:p>
          <a:p>
            <a:pPr lvl="0"/>
            <a:r>
              <a:rPr lang="zh-CN" altLang="zh-CN" dirty="0"/>
              <a:t>国家建立统一领导、综合协调、分类管理、分级负责、属地管理为主的应急管理体制</a:t>
            </a:r>
            <a:r>
              <a:rPr lang="zh-CN" altLang="en-US" dirty="0"/>
              <a:t>。</a:t>
            </a:r>
            <a:r>
              <a:rPr lang="zh-CN" altLang="zh-CN" dirty="0"/>
              <a:t>突发事件应对工作实行预防为主、预防与应急相结合的原则</a:t>
            </a:r>
            <a:r>
              <a:rPr lang="zh-CN" altLang="en-US" dirty="0"/>
              <a:t>。</a:t>
            </a:r>
            <a:endParaRPr lang="en-US" altLang="zh-CN" sz="1000" dirty="0"/>
          </a:p>
          <a:p>
            <a:pPr lvl="0"/>
            <a:endParaRPr lang="en-US" altLang="zh-CN" sz="1000" dirty="0"/>
          </a:p>
          <a:p>
            <a:pPr lvl="0"/>
            <a:r>
              <a:rPr lang="zh-CN" altLang="en-US" sz="1000" dirty="0"/>
              <a:t>文化和制度的准备</a:t>
            </a:r>
            <a:r>
              <a:rPr lang="en-US" altLang="zh-CN" sz="1000" dirty="0"/>
              <a:t>, </a:t>
            </a:r>
            <a:r>
              <a:rPr lang="zh-CN" altLang="en-US" sz="1000" dirty="0"/>
              <a:t>事故预防与应急准备的差异</a:t>
            </a:r>
            <a:endParaRPr lang="en-US" altLang="zh-CN" sz="1000" dirty="0"/>
          </a:p>
          <a:p>
            <a:pPr lvl="0"/>
            <a:endParaRPr lang="en-US" altLang="zh-CN" dirty="0"/>
          </a:p>
          <a:p>
            <a:pPr lvl="0"/>
            <a:r>
              <a:rPr lang="zh-CN" altLang="zh-CN" dirty="0"/>
              <a:t>最大可信事故是指在设计反应堆或核能装置保护措施时所设想的危害性最严重的事故，即假定在设备失灵、操作错误、以及其他可能的意外事故一起发生的不利情况下所发生的事故。或者说是在所有预测的概率不为零的事故中，对环境（或健康）危害最严重的重大事故。最大可信事故概率的含义是所有可预测的概率不为零，不一定是概率最大事故，但是危害最严重的事故概率。（常用事件树分析法确定事故概率）。</a:t>
            </a:r>
            <a:endParaRPr lang="zh-CN" altLang="zh-CN" dirty="0"/>
          </a:p>
          <a:p>
            <a:pPr lvl="0"/>
            <a:r>
              <a:rPr lang="en-US" altLang="zh-CN" dirty="0"/>
              <a:t> </a:t>
            </a:r>
            <a:endParaRPr lang="zh-CN" altLang="zh-CN" dirty="0"/>
          </a:p>
          <a:p>
            <a:pPr lvl="0"/>
            <a:endParaRPr lang="zh-CN" altLang="en-US" dirty="0"/>
          </a:p>
        </p:txBody>
      </p:sp>
      <p:sp>
        <p:nvSpPr>
          <p:cNvPr id="54276" name="灯片编号占位符 3"/>
          <p:cNvSpPr txBox="1">
            <a:spLocks noGrp="1"/>
          </p:cNvSpPr>
          <p:nvPr>
            <p:ph type="sldNum" sz="quarter"/>
          </p:nvPr>
        </p:nvSpPr>
        <p:spPr>
          <a:xfrm>
            <a:off x="3849688" y="9429750"/>
            <a:ext cx="2946400" cy="496888"/>
          </a:xfrm>
          <a:prstGeom prst="rect">
            <a:avLst/>
          </a:prstGeom>
          <a:noFill/>
          <a:ln w="9525">
            <a:noFill/>
          </a:ln>
        </p:spPr>
        <p:txBody>
          <a:bodyPr lIns="92133" tIns="46066" rIns="92133" bIns="46066" anchor="b" anchorCtr="0"/>
          <a:p>
            <a:pPr lvl="0" algn="r" eaLnBrk="1" hangingPunct="1">
              <a:buNone/>
            </a:pPr>
            <a:fld id="{9A0DB2DC-4C9A-4742-B13C-FB6460FD3503}" type="slidenum">
              <a:rPr lang="zh-CN" altLang="en-US" sz="1200" dirty="0"/>
            </a:fld>
            <a:endParaRPr lang="zh-CN" altLang="en-US"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8" name="幻灯片图像占位符 1"/>
          <p:cNvSpPr>
            <a:spLocks noGrp="1" noRot="1" noChangeAspect="1" noTextEdit="1"/>
          </p:cNvSpPr>
          <p:nvPr>
            <p:ph type="sldImg"/>
          </p:nvPr>
        </p:nvSpPr>
        <p:spPr>
          <a:xfrm>
            <a:off x="917575" y="744538"/>
            <a:ext cx="4962525" cy="3722687"/>
          </a:xfrm>
          <a:ln>
            <a:solidFill>
              <a:srgbClr val="000000"/>
            </a:solidFill>
            <a:miter/>
          </a:ln>
        </p:spPr>
      </p:sp>
      <p:sp>
        <p:nvSpPr>
          <p:cNvPr id="55299" name="备注占位符 2"/>
          <p:cNvSpPr>
            <a:spLocks noGrp="1"/>
          </p:cNvSpPr>
          <p:nvPr>
            <p:ph type="body" idx="1"/>
          </p:nvPr>
        </p:nvSpPr>
        <p:spPr>
          <a:noFill/>
          <a:ln>
            <a:noFill/>
          </a:ln>
        </p:spPr>
        <p:txBody>
          <a:bodyPr wrap="square" lIns="92133" tIns="46066" rIns="92133" bIns="46066" anchor="t" anchorCtr="0"/>
          <a:p>
            <a:pPr lvl="0"/>
            <a:r>
              <a:rPr lang="zh-CN" altLang="en-US" dirty="0"/>
              <a:t>应急预案编制的三种方法：</a:t>
            </a:r>
            <a:endParaRPr lang="en-US" altLang="zh-CN" dirty="0"/>
          </a:p>
          <a:p>
            <a:pPr lvl="0"/>
            <a:r>
              <a:rPr lang="zh-CN" altLang="en-US" dirty="0"/>
              <a:t>（</a:t>
            </a:r>
            <a:r>
              <a:rPr lang="en-US" altLang="zh-CN" dirty="0"/>
              <a:t>1</a:t>
            </a:r>
            <a:r>
              <a:rPr lang="zh-CN" altLang="en-US" dirty="0"/>
              <a:t>）基于情景：综合性的情景，</a:t>
            </a:r>
            <a:r>
              <a:rPr lang="en-US" altLang="zh-CN" dirty="0"/>
              <a:t>15</a:t>
            </a:r>
            <a:r>
              <a:rPr lang="zh-CN" altLang="en-US" dirty="0"/>
              <a:t>个</a:t>
            </a:r>
            <a:endParaRPr lang="en-US" altLang="zh-CN" dirty="0"/>
          </a:p>
          <a:p>
            <a:pPr lvl="0"/>
            <a:r>
              <a:rPr lang="zh-CN" altLang="en-US" dirty="0"/>
              <a:t>（</a:t>
            </a:r>
            <a:r>
              <a:rPr lang="en-US" altLang="zh-CN" dirty="0"/>
              <a:t>2</a:t>
            </a:r>
            <a:r>
              <a:rPr lang="zh-CN" altLang="en-US" dirty="0"/>
              <a:t>）基于职能：识别一系列通用的工作任务清单。</a:t>
            </a:r>
            <a:endParaRPr lang="en-US" altLang="zh-CN" dirty="0"/>
          </a:p>
          <a:p>
            <a:pPr lvl="0"/>
            <a:r>
              <a:rPr lang="zh-CN" altLang="en-US" dirty="0"/>
              <a:t>（</a:t>
            </a:r>
            <a:r>
              <a:rPr lang="en-US" altLang="zh-CN" dirty="0"/>
              <a:t>3</a:t>
            </a:r>
            <a:r>
              <a:rPr lang="zh-CN" altLang="en-US" dirty="0"/>
              <a:t>）基于能力：可用的人力与资源，需求来源于国家情景、风险、战略规划、运筹机制和威胁信息。</a:t>
            </a:r>
            <a:endParaRPr lang="en-US" altLang="zh-CN" dirty="0"/>
          </a:p>
          <a:p>
            <a:pPr lvl="0"/>
            <a:r>
              <a:rPr lang="zh-CN" altLang="en-US" dirty="0"/>
              <a:t>应急预案衔接工作组</a:t>
            </a:r>
            <a:endParaRPr lang="zh-CN" altLang="en-US" dirty="0"/>
          </a:p>
        </p:txBody>
      </p:sp>
      <p:sp>
        <p:nvSpPr>
          <p:cNvPr id="55300" name="灯片编号占位符 3"/>
          <p:cNvSpPr txBox="1">
            <a:spLocks noGrp="1"/>
          </p:cNvSpPr>
          <p:nvPr>
            <p:ph type="sldNum" sz="quarter"/>
          </p:nvPr>
        </p:nvSpPr>
        <p:spPr>
          <a:xfrm>
            <a:off x="3849688" y="9429750"/>
            <a:ext cx="2946400" cy="496888"/>
          </a:xfrm>
          <a:prstGeom prst="rect">
            <a:avLst/>
          </a:prstGeom>
          <a:noFill/>
          <a:ln w="9525">
            <a:noFill/>
          </a:ln>
        </p:spPr>
        <p:txBody>
          <a:bodyPr lIns="92133" tIns="46066" rIns="92133" bIns="46066" anchor="b" anchorCtr="0"/>
          <a:p>
            <a:pPr lvl="0" algn="r" eaLnBrk="1" hangingPunct="1">
              <a:buNone/>
            </a:pPr>
            <a:fld id="{9A0DB2DC-4C9A-4742-B13C-FB6460FD3503}" type="slidenum">
              <a:rPr lang="zh-CN" altLang="en-US" sz="1200" dirty="0"/>
            </a:fld>
            <a:endParaRPr lang="zh-CN"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gradFill rotWithShape="1">
          <a:gsLst>
            <a:gs pos="0">
              <a:srgbClr val="F7FFEF"/>
            </a:gs>
            <a:gs pos="100000">
              <a:srgbClr val="CCFF99"/>
            </a:gs>
          </a:gsLst>
          <a:lin ang="5400000"/>
          <a:tileRect/>
        </a:gradFill>
        <a:effectLst/>
      </p:bgPr>
    </p:bg>
    <p:spTree>
      <p:nvGrpSpPr>
        <p:cNvPr id="1" name=""/>
        <p:cNvGrpSpPr/>
        <p:nvPr/>
      </p:nvGrpSpPr>
      <p:grpSpPr>
        <a:xfrm>
          <a:off x="0" y="0"/>
          <a:ext cx="0" cy="0"/>
          <a:chOff x="0" y="0"/>
          <a:chExt cx="0" cy="0"/>
        </a:xfrm>
      </p:grpSpPr>
      <p:pic>
        <p:nvPicPr>
          <p:cNvPr id="5122" name="Picture 5" descr="logo"/>
          <p:cNvPicPr>
            <a:picLocks noChangeAspect="1"/>
          </p:cNvPicPr>
          <p:nvPr/>
        </p:nvPicPr>
        <p:blipFill>
          <a:blip r:embed="rId2"/>
          <a:stretch>
            <a:fillRect/>
          </a:stretch>
        </p:blipFill>
        <p:spPr>
          <a:xfrm>
            <a:off x="107950" y="115888"/>
            <a:ext cx="885825" cy="841375"/>
          </a:xfrm>
          <a:prstGeom prst="rect">
            <a:avLst/>
          </a:prstGeom>
          <a:noFill/>
          <a:ln w="9525">
            <a:noFill/>
          </a:ln>
        </p:spPr>
      </p:pic>
      <p:sp>
        <p:nvSpPr>
          <p:cNvPr id="2" name="标题 1"/>
          <p:cNvSpPr>
            <a:spLocks noGrp="1"/>
          </p:cNvSpPr>
          <p:nvPr>
            <p:ph type="ctrTitle"/>
          </p:nvPr>
        </p:nvSpPr>
        <p:spPr>
          <a:xfrm>
            <a:off x="785786" y="1428736"/>
            <a:ext cx="7772400" cy="969959"/>
          </a:xfrm>
        </p:spPr>
        <p:txBody>
          <a:bodyPr>
            <a:normAutofit/>
          </a:bodyPr>
          <a:lstStyle>
            <a:lvl1pPr>
              <a:defRPr sz="4000" b="1">
                <a:solidFill>
                  <a:srgbClr val="02029A"/>
                </a:solidFill>
                <a:latin typeface="华文中宋" pitchFamily="2" charset="-122"/>
                <a:ea typeface="华文中宋" pitchFamily="2" charset="-122"/>
              </a:defRPr>
            </a:lvl1pPr>
          </a:lstStyle>
          <a:p>
            <a:r>
              <a:rPr lang="zh-CN" altLang="en-US" smtClean="0"/>
              <a:t>单击此处编辑母版标题样式</a:t>
            </a:r>
            <a:endParaRPr lang="zh-CN" altLang="en-US" dirty="0"/>
          </a:p>
        </p:txBody>
      </p:sp>
      <p:sp>
        <p:nvSpPr>
          <p:cNvPr id="3" name="副标题 2"/>
          <p:cNvSpPr>
            <a:spLocks noGrp="1"/>
          </p:cNvSpPr>
          <p:nvPr>
            <p:ph type="subTitle" idx="1"/>
          </p:nvPr>
        </p:nvSpPr>
        <p:spPr>
          <a:xfrm>
            <a:off x="1371600" y="3571876"/>
            <a:ext cx="6400800" cy="2066924"/>
          </a:xfrm>
        </p:spPr>
        <p:txBody>
          <a:bodyPr>
            <a:normAutofit/>
          </a:bodyPr>
          <a:lstStyle>
            <a:lvl1pPr marL="0" indent="0" algn="ctr">
              <a:buNone/>
              <a:defRPr sz="2800" b="1">
                <a:solidFill>
                  <a:srgbClr val="02029A"/>
                </a:solidFill>
                <a:latin typeface="华文中宋" pitchFamily="2" charset="-122"/>
                <a:ea typeface="华文中宋" pitchFamily="2"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dirty="0"/>
          </a:p>
        </p:txBody>
      </p:sp>
      <p:sp>
        <p:nvSpPr>
          <p:cNvPr id="8" name="日期占位符 3"/>
          <p:cNvSpPr>
            <a:spLocks noGrp="1"/>
          </p:cNvSpPr>
          <p:nvPr>
            <p:ph type="dt" sz="half" idx="2"/>
          </p:nvPr>
        </p:nvSpPr>
        <p:spPr>
          <a:xfrm>
            <a:off x="6858000" y="6429375"/>
            <a:ext cx="21336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92AAAF81-CF7E-4FDB-B8B4-4D9BBB9108FF}"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9" name="页脚占位符 4"/>
          <p:cNvSpPr>
            <a:spLocks noGrp="1"/>
          </p:cNvSpPr>
          <p:nvPr>
            <p:ph type="ftr" sz="quarter" idx="3"/>
          </p:nvPr>
        </p:nvSpPr>
        <p:spPr>
          <a:xfrm>
            <a:off x="3124200" y="6429375"/>
            <a:ext cx="28956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 name="灯片编号占位符 5"/>
          <p:cNvSpPr>
            <a:spLocks noGrp="1"/>
          </p:cNvSpPr>
          <p:nvPr>
            <p:ph type="sldNum" sz="quarter" idx="4"/>
          </p:nvPr>
        </p:nvSpPr>
        <p:spPr>
          <a:xfrm>
            <a:off x="214313" y="6429375"/>
            <a:ext cx="2133600" cy="365125"/>
          </a:xfrm>
          <a:prstGeom prst="rect">
            <a:avLst/>
          </a:prstGeom>
        </p:spPr>
        <p:txBody>
          <a:bodyPr vert="horz" lIns="91440" tIns="45720" rIns="91440" bIns="45720" rtlCol="0" anchor="ctr"/>
          <a:p>
            <a:pPr algn="r">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C5181D84-05F5-46D0-A98E-773C4C101271}"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ea typeface="宋体" panose="02010600030101010101" pitchFamily="2" charset="-122"/>
              </a:rPr>
            </a:fld>
            <a:endParaRPr lang="zh-CN" altLang="en-US"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C5181D84-05F5-46D0-A98E-773C4C101271}"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ea typeface="宋体" panose="02010600030101010101" pitchFamily="2" charset="-122"/>
              </a:rPr>
            </a:fld>
            <a:endParaRPr lang="zh-CN" altLang="en-US"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827088" y="188913"/>
            <a:ext cx="7696200" cy="6096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539750" y="1196975"/>
            <a:ext cx="4130675" cy="51117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822825" y="1196975"/>
            <a:ext cx="4132263" cy="51117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4"/>
          <p:cNvSpPr>
            <a:spLocks noGrp="1"/>
          </p:cNvSpPr>
          <p:nvPr>
            <p:ph type="dt" sz="half" idx="12"/>
          </p:nvPr>
        </p:nvSpPr>
        <p:spPr>
          <a:xfrm>
            <a:off x="395288" y="6453188"/>
            <a:ext cx="1905000" cy="328613"/>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灯片编号占位符 5"/>
          <p:cNvSpPr>
            <a:spLocks noGrp="1"/>
          </p:cNvSpPr>
          <p:nvPr>
            <p:ph type="sldNum" sz="quarter" idx="4"/>
          </p:nvPr>
        </p:nvSpPr>
        <p:spPr>
          <a:xfrm>
            <a:off x="2843213" y="6453188"/>
            <a:ext cx="1905000" cy="333375"/>
          </a:xfrm>
          <a:prstGeom prst="rect">
            <a:avLst/>
          </a:prstGeom>
        </p:spPr>
        <p:txBody>
          <a:bodyPr vert="horz" lIns="91440" tIns="45720" rIns="91440" bIns="45720" rtlCol="0" anchor="ctr"/>
          <a:p>
            <a:pPr algn="r">
              <a:buNone/>
            </a:pPr>
            <a:fld id="{9A0DB2DC-4C9A-4742-B13C-FB6460FD3503}" type="slidenum">
              <a:rPr lang="en-US" altLang="zh-CN" dirty="0">
                <a:latin typeface="Calibri" panose="020F0502020204030204" pitchFamily="34" charset="0"/>
              </a:rPr>
            </a:fld>
            <a:endParaRPr lang="en-US" altLang="zh-CN" dirty="0">
              <a:latin typeface="Calibri" panose="020F0502020204030204" pitchFamily="34" charset="0"/>
            </a:endParaRPr>
          </a:p>
        </p:txBody>
      </p:sp>
      <p:sp>
        <p:nvSpPr>
          <p:cNvPr id="5" name="页脚占位符 4"/>
          <p:cNvSpPr>
            <a:spLocks noGrp="1"/>
          </p:cNvSpPr>
          <p:nvPr>
            <p:ph type="ftr" sz="quarter" idx="13"/>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showMasterSp="0">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3"/>
            <a:ext cx="8229600" cy="1139825"/>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3072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剪贴画占位符 3"/>
          <p:cNvSpPr>
            <a:spLocks noGrp="1"/>
          </p:cNvSpPr>
          <p:nvPr>
            <p:ph type="clipArt" sz="half" idx="2"/>
          </p:nvPr>
        </p:nvSpPr>
        <p:spPr>
          <a:xfrm>
            <a:off x="4648200" y="1600200"/>
            <a:ext cx="4038600" cy="4530725"/>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a:pPr>
            <a:endParaRPr kumimoji="0" lang="zh-CN" alt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7" name="Rectangle 40"/>
          <p:cNvSpPr>
            <a:spLocks noGrp="1" noChangeArrowheads="1"/>
          </p:cNvSpPr>
          <p:nvPr>
            <p:ph type="dt" sz="half" idx="12"/>
          </p:nvPr>
        </p:nvSpPr>
        <p:spPr>
          <a:xfrm>
            <a:off x="457200" y="6356350"/>
            <a:ext cx="21336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Rectangle 41"/>
          <p:cNvSpPr>
            <a:spLocks noGrp="1" noChangeArrowheads="1"/>
          </p:cNvSpPr>
          <p:nvPr>
            <p:ph type="ftr" sz="quarter" idx="3"/>
          </p:nvPr>
        </p:nvSpPr>
        <p:spPr>
          <a:xfrm>
            <a:off x="3124200" y="6356350"/>
            <a:ext cx="28956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Rectangle 42"/>
          <p:cNvSpPr>
            <a:spLocks noGrp="1" noChangeArrowheads="1"/>
          </p:cNvSpPr>
          <p:nvPr>
            <p:ph type="sldNum" sz="quarter" idx="4"/>
          </p:nvPr>
        </p:nvSpPr>
        <p:spPr>
          <a:xfrm>
            <a:off x="6553200" y="6356350"/>
            <a:ext cx="2133600" cy="365125"/>
          </a:xfrm>
          <a:prstGeom prst="rect">
            <a:avLst/>
          </a:prstGeom>
        </p:spPr>
        <p:txBody>
          <a:bodyPr vert="horz" lIns="91440" tIns="45720" rIns="91440" bIns="45720" rtlCol="0" anchor="ctr"/>
          <a:p>
            <a:pPr algn="r">
              <a:buNone/>
            </a:pPr>
            <a:fld id="{9A0DB2DC-4C9A-4742-B13C-FB6460FD3503}" type="slidenum">
              <a:rPr lang="en-US" altLang="zh-CN" dirty="0">
                <a:latin typeface="Calibri" panose="020F0502020204030204" pitchFamily="34" charset="0"/>
              </a:rPr>
            </a:fld>
            <a:endParaRPr lang="en-US" altLang="zh-CN" dirty="0">
              <a:latin typeface="Calibri" panose="020F050202020403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bwMode="white">
      <p:bgRef idx="1001">
        <a:schemeClr val="bg1"/>
      </p:bgRef>
    </p:bg>
    <p:spTree>
      <p:nvGrpSpPr>
        <p:cNvPr id="1" name=""/>
        <p:cNvGrpSpPr/>
        <p:nvPr/>
      </p:nvGrpSpPr>
      <p:grpSpPr>
        <a:xfrm>
          <a:off x="0" y="0"/>
          <a:ext cx="0" cy="0"/>
          <a:chOff x="0" y="0"/>
          <a:chExt cx="0" cy="0"/>
        </a:xfrm>
      </p:grpSpPr>
      <p:sp>
        <p:nvSpPr>
          <p:cNvPr id="7" name="矩形 6"/>
          <p:cNvSpPr/>
          <p:nvPr/>
        </p:nvSpPr>
        <p:spPr>
          <a:xfrm>
            <a:off x="0" y="1071563"/>
            <a:ext cx="9144000" cy="5786438"/>
          </a:xfrm>
          <a:prstGeom prst="rect">
            <a:avLst/>
          </a:prstGeom>
          <a:gradFill>
            <a:gsLst>
              <a:gs pos="0">
                <a:srgbClr val="CCFF99">
                  <a:gamma/>
                  <a:tint val="15294"/>
                  <a:invGamma/>
                </a:srgbClr>
              </a:gs>
              <a:gs pos="100000">
                <a:srgbClr val="CCFF9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7"/>
          <p:cNvSpPr/>
          <p:nvPr/>
        </p:nvSpPr>
        <p:spPr>
          <a:xfrm>
            <a:off x="0" y="0"/>
            <a:ext cx="9144000" cy="1071563"/>
          </a:xfrm>
          <a:prstGeom prst="rect">
            <a:avLst/>
          </a:prstGeom>
          <a:gradFill>
            <a:gsLst>
              <a:gs pos="0">
                <a:srgbClr val="CCFF99">
                  <a:gamma/>
                  <a:tint val="15294"/>
                  <a:invGamma/>
                </a:srgbClr>
              </a:gs>
              <a:gs pos="100000">
                <a:srgbClr val="CCFF9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9" name="直接连接符 8"/>
          <p:cNvCxnSpPr/>
          <p:nvPr/>
        </p:nvCxnSpPr>
        <p:spPr>
          <a:xfrm>
            <a:off x="0" y="1071563"/>
            <a:ext cx="9144000" cy="0"/>
          </a:xfrm>
          <a:prstGeom prst="line">
            <a:avLst/>
          </a:prstGeom>
          <a:ln w="76200" cmpd="sng"/>
        </p:spPr>
        <p:style>
          <a:lnRef idx="1">
            <a:schemeClr val="accent1"/>
          </a:lnRef>
          <a:fillRef idx="0">
            <a:schemeClr val="accent1"/>
          </a:fillRef>
          <a:effectRef idx="0">
            <a:schemeClr val="accent1"/>
          </a:effectRef>
          <a:fontRef idx="minor">
            <a:schemeClr val="tx1"/>
          </a:fontRef>
        </p:style>
      </p:cxnSp>
      <p:pic>
        <p:nvPicPr>
          <p:cNvPr id="6149" name="Picture 5" descr="logo"/>
          <p:cNvPicPr>
            <a:picLocks noChangeAspect="1"/>
          </p:cNvPicPr>
          <p:nvPr userDrawn="1"/>
        </p:nvPicPr>
        <p:blipFill>
          <a:blip r:embed="rId2"/>
          <a:stretch>
            <a:fillRect/>
          </a:stretch>
        </p:blipFill>
        <p:spPr>
          <a:xfrm>
            <a:off x="34925" y="115888"/>
            <a:ext cx="885825" cy="841375"/>
          </a:xfrm>
          <a:prstGeom prst="rect">
            <a:avLst/>
          </a:prstGeom>
          <a:noFill/>
          <a:ln w="9525">
            <a:noFill/>
          </a:ln>
        </p:spPr>
      </p:pic>
      <p:sp>
        <p:nvSpPr>
          <p:cNvPr id="2" name="标题 1"/>
          <p:cNvSpPr>
            <a:spLocks noGrp="1"/>
          </p:cNvSpPr>
          <p:nvPr>
            <p:ph type="title"/>
          </p:nvPr>
        </p:nvSpPr>
        <p:spPr>
          <a:xfrm>
            <a:off x="885828" y="142852"/>
            <a:ext cx="8043890" cy="796908"/>
          </a:xfrm>
        </p:spPr>
        <p:txBody>
          <a:bodyPr>
            <a:normAutofit/>
          </a:bodyPr>
          <a:lstStyle>
            <a:lvl1pPr algn="l">
              <a:defRPr sz="3200" b="1">
                <a:solidFill>
                  <a:srgbClr val="FF0000"/>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357158" y="1285860"/>
            <a:ext cx="8501122" cy="5072098"/>
          </a:xfrm>
        </p:spPr>
        <p:txBody>
          <a:bodyPr>
            <a:normAutofit/>
          </a:bodyPr>
          <a:lstStyle>
            <a:lvl1pPr>
              <a:defRPr sz="2400" b="1">
                <a:latin typeface="微软雅黑" panose="020B0503020204020204" pitchFamily="34" charset="-122"/>
                <a:ea typeface="微软雅黑" panose="020B0503020204020204" pitchFamily="34" charset="-122"/>
              </a:defRPr>
            </a:lvl1pPr>
            <a:lvl2pPr>
              <a:defRPr sz="2000" b="1">
                <a:latin typeface="微软雅黑" panose="020B0503020204020204" pitchFamily="34" charset="-122"/>
                <a:ea typeface="微软雅黑" panose="020B0503020204020204" pitchFamily="34" charset="-122"/>
              </a:defRPr>
            </a:lvl2pPr>
            <a:lvl3pPr>
              <a:defRPr sz="1800" b="1">
                <a:latin typeface="微软雅黑" panose="020B0503020204020204" pitchFamily="34" charset="-122"/>
                <a:ea typeface="微软雅黑" panose="020B0503020204020204" pitchFamily="34" charset="-122"/>
              </a:defRPr>
            </a:lvl3pPr>
            <a:lvl4pPr>
              <a:defRPr sz="1800" b="1">
                <a:latin typeface="微软雅黑" panose="020B0503020204020204" pitchFamily="34" charset="-122"/>
                <a:ea typeface="微软雅黑" panose="020B0503020204020204" pitchFamily="34" charset="-122"/>
              </a:defRPr>
            </a:lvl4pPr>
            <a:lvl5pPr>
              <a:defRPr sz="1800" b="1">
                <a:latin typeface="微软雅黑" panose="020B0503020204020204" pitchFamily="34" charset="-122"/>
                <a:ea typeface="微软雅黑" panose="020B0503020204020204" pitchFamily="34" charset="-122"/>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dirty="0"/>
          </a:p>
        </p:txBody>
      </p:sp>
      <p:sp>
        <p:nvSpPr>
          <p:cNvPr id="11" name="日期占位符 3"/>
          <p:cNvSpPr>
            <a:spLocks noGrp="1"/>
          </p:cNvSpPr>
          <p:nvPr>
            <p:ph type="dt" sz="half" idx="2"/>
          </p:nvPr>
        </p:nvSpPr>
        <p:spPr>
          <a:xfrm>
            <a:off x="457200" y="6421438"/>
            <a:ext cx="21336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1581888C-DCCF-4919-B401-D4E095160F1C}"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2" name="页脚占位符 4"/>
          <p:cNvSpPr>
            <a:spLocks noGrp="1"/>
          </p:cNvSpPr>
          <p:nvPr>
            <p:ph type="ftr" sz="quarter" idx="3"/>
          </p:nvPr>
        </p:nvSpPr>
        <p:spPr>
          <a:xfrm>
            <a:off x="3124200" y="6421438"/>
            <a:ext cx="28956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灯片编号占位符 5"/>
          <p:cNvSpPr>
            <a:spLocks noGrp="1"/>
          </p:cNvSpPr>
          <p:nvPr>
            <p:ph type="sldNum" sz="quarter" idx="4"/>
          </p:nvPr>
        </p:nvSpPr>
        <p:spPr>
          <a:xfrm>
            <a:off x="6553200" y="6421438"/>
            <a:ext cx="2133600" cy="365125"/>
          </a:xfrm>
          <a:prstGeom prst="rect">
            <a:avLst/>
          </a:prstGeom>
        </p:spPr>
        <p:txBody>
          <a:bodyPr vert="horz" lIns="91440" tIns="45720" rIns="91440" bIns="45720" rtlCol="0" anchor="ctr"/>
          <a:p>
            <a:pPr algn="r">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C5181D84-05F5-46D0-A98E-773C4C101271}"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ea typeface="宋体" panose="02010600030101010101" pitchFamily="2" charset="-122"/>
              </a:rPr>
            </a:fld>
            <a:endParaRPr lang="zh-CN" altLang="en-US"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7" name="矩形 6"/>
          <p:cNvSpPr/>
          <p:nvPr/>
        </p:nvSpPr>
        <p:spPr>
          <a:xfrm>
            <a:off x="0" y="1071563"/>
            <a:ext cx="9144000" cy="5786438"/>
          </a:xfrm>
          <a:prstGeom prst="rect">
            <a:avLst/>
          </a:prstGeom>
          <a:gradFill>
            <a:gsLst>
              <a:gs pos="0">
                <a:srgbClr val="CCFF99">
                  <a:gamma/>
                  <a:tint val="15294"/>
                  <a:invGamma/>
                </a:srgbClr>
              </a:gs>
              <a:gs pos="100000">
                <a:srgbClr val="CCFF9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7"/>
          <p:cNvSpPr/>
          <p:nvPr/>
        </p:nvSpPr>
        <p:spPr>
          <a:xfrm>
            <a:off x="0" y="0"/>
            <a:ext cx="9144000" cy="1071563"/>
          </a:xfrm>
          <a:prstGeom prst="rect">
            <a:avLst/>
          </a:prstGeom>
          <a:gradFill>
            <a:gsLst>
              <a:gs pos="0">
                <a:srgbClr val="CCFF99">
                  <a:gamma/>
                  <a:tint val="15294"/>
                  <a:invGamma/>
                </a:srgbClr>
              </a:gs>
              <a:gs pos="100000">
                <a:srgbClr val="CCFF9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9" name="直接连接符 8"/>
          <p:cNvCxnSpPr/>
          <p:nvPr/>
        </p:nvCxnSpPr>
        <p:spPr>
          <a:xfrm>
            <a:off x="0" y="1071563"/>
            <a:ext cx="9144000" cy="0"/>
          </a:xfrm>
          <a:prstGeom prst="line">
            <a:avLst/>
          </a:prstGeom>
          <a:ln w="76200" cmpd="sng"/>
        </p:spPr>
        <p:style>
          <a:lnRef idx="1">
            <a:schemeClr val="accent1"/>
          </a:lnRef>
          <a:fillRef idx="0">
            <a:schemeClr val="accent1"/>
          </a:fillRef>
          <a:effectRef idx="0">
            <a:schemeClr val="accent1"/>
          </a:effectRef>
          <a:fontRef idx="minor">
            <a:schemeClr val="tx1"/>
          </a:fontRef>
        </p:style>
      </p:cxnSp>
      <p:pic>
        <p:nvPicPr>
          <p:cNvPr id="7173" name="Picture 5" descr="logo"/>
          <p:cNvPicPr>
            <a:picLocks noChangeAspect="1"/>
          </p:cNvPicPr>
          <p:nvPr userDrawn="1"/>
        </p:nvPicPr>
        <p:blipFill>
          <a:blip r:embed="rId2"/>
          <a:stretch>
            <a:fillRect/>
          </a:stretch>
        </p:blipFill>
        <p:spPr>
          <a:xfrm>
            <a:off x="34925" y="115888"/>
            <a:ext cx="885825" cy="841375"/>
          </a:xfrm>
          <a:prstGeom prst="rect">
            <a:avLst/>
          </a:prstGeom>
          <a:noFill/>
          <a:ln w="9525">
            <a:noFill/>
          </a:ln>
        </p:spPr>
      </p:pic>
      <p:sp>
        <p:nvSpPr>
          <p:cNvPr id="3" name="内容占位符 2"/>
          <p:cNvSpPr>
            <a:spLocks noGrp="1"/>
          </p:cNvSpPr>
          <p:nvPr>
            <p:ph sz="half" idx="1"/>
          </p:nvPr>
        </p:nvSpPr>
        <p:spPr>
          <a:xfrm>
            <a:off x="285720" y="1285860"/>
            <a:ext cx="4210080" cy="5000660"/>
          </a:xfrm>
        </p:spPr>
        <p:txBody>
          <a:bodyPr lIns="36000" rIns="36000"/>
          <a:lstStyle>
            <a:lvl1pPr>
              <a:defRPr sz="2400" b="1">
                <a:latin typeface="微软雅黑" panose="020B0503020204020204" pitchFamily="34" charset="-122"/>
                <a:ea typeface="微软雅黑" panose="020B0503020204020204" pitchFamily="34" charset="-122"/>
              </a:defRPr>
            </a:lvl1pPr>
            <a:lvl2pPr>
              <a:defRPr sz="2000" b="1">
                <a:latin typeface="微软雅黑" panose="020B0503020204020204" pitchFamily="34" charset="-122"/>
                <a:ea typeface="微软雅黑" panose="020B0503020204020204" pitchFamily="34" charset="-122"/>
              </a:defRPr>
            </a:lvl2pPr>
            <a:lvl3pPr>
              <a:defRPr sz="1800" b="1">
                <a:latin typeface="微软雅黑" panose="020B0503020204020204" pitchFamily="34" charset="-122"/>
                <a:ea typeface="微软雅黑" panose="020B0503020204020204" pitchFamily="34" charset="-122"/>
              </a:defRPr>
            </a:lvl3pPr>
            <a:lvl4pPr>
              <a:defRPr sz="1800" b="1">
                <a:latin typeface="微软雅黑" panose="020B0503020204020204" pitchFamily="34" charset="-122"/>
                <a:ea typeface="微软雅黑" panose="020B0503020204020204" pitchFamily="34" charset="-122"/>
              </a:defRPr>
            </a:lvl4pPr>
            <a:lvl5pPr>
              <a:defRPr sz="1800" b="1">
                <a:latin typeface="微软雅黑" panose="020B0503020204020204" pitchFamily="34" charset="-122"/>
                <a:ea typeface="微软雅黑" panose="020B0503020204020204" pitchFamily="34" charset="-122"/>
              </a:defRPr>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dirty="0"/>
          </a:p>
        </p:txBody>
      </p:sp>
      <p:sp>
        <p:nvSpPr>
          <p:cNvPr id="4" name="内容占位符 3"/>
          <p:cNvSpPr>
            <a:spLocks noGrp="1"/>
          </p:cNvSpPr>
          <p:nvPr>
            <p:ph sz="half" idx="2"/>
          </p:nvPr>
        </p:nvSpPr>
        <p:spPr>
          <a:xfrm>
            <a:off x="4648200" y="1285860"/>
            <a:ext cx="4210080" cy="5000660"/>
          </a:xfrm>
        </p:spPr>
        <p:txBody>
          <a:bodyPr lIns="36000" rIns="36000"/>
          <a:lstStyle>
            <a:lvl1pPr>
              <a:defRPr sz="2400" b="1">
                <a:latin typeface="微软雅黑" panose="020B0503020204020204" pitchFamily="34" charset="-122"/>
                <a:ea typeface="微软雅黑" panose="020B0503020204020204" pitchFamily="34" charset="-122"/>
              </a:defRPr>
            </a:lvl1pPr>
            <a:lvl2pPr>
              <a:defRPr sz="2000" b="1">
                <a:latin typeface="微软雅黑" panose="020B0503020204020204" pitchFamily="34" charset="-122"/>
                <a:ea typeface="微软雅黑" panose="020B0503020204020204" pitchFamily="34" charset="-122"/>
              </a:defRPr>
            </a:lvl2pPr>
            <a:lvl3pPr>
              <a:defRPr sz="1800" b="1">
                <a:latin typeface="微软雅黑" panose="020B0503020204020204" pitchFamily="34" charset="-122"/>
                <a:ea typeface="微软雅黑" panose="020B0503020204020204" pitchFamily="34" charset="-122"/>
              </a:defRPr>
            </a:lvl3pPr>
            <a:lvl4pPr>
              <a:defRPr sz="1800" b="1">
                <a:latin typeface="微软雅黑" panose="020B0503020204020204" pitchFamily="34" charset="-122"/>
                <a:ea typeface="微软雅黑" panose="020B0503020204020204" pitchFamily="34" charset="-122"/>
              </a:defRPr>
            </a:lvl4pPr>
            <a:lvl5pPr>
              <a:defRPr sz="1800" b="1">
                <a:latin typeface="微软雅黑" panose="020B0503020204020204" pitchFamily="34" charset="-122"/>
                <a:ea typeface="微软雅黑" panose="020B0503020204020204" pitchFamily="34" charset="-122"/>
              </a:defRPr>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dirty="0"/>
          </a:p>
        </p:txBody>
      </p:sp>
      <p:sp>
        <p:nvSpPr>
          <p:cNvPr id="14" name="标题 1"/>
          <p:cNvSpPr>
            <a:spLocks noGrp="1"/>
          </p:cNvSpPr>
          <p:nvPr>
            <p:ph type="title"/>
          </p:nvPr>
        </p:nvSpPr>
        <p:spPr>
          <a:xfrm>
            <a:off x="885828" y="142852"/>
            <a:ext cx="8043890" cy="796908"/>
          </a:xfrm>
        </p:spPr>
        <p:txBody>
          <a:bodyPr>
            <a:normAutofit/>
          </a:bodyPr>
          <a:lstStyle>
            <a:lvl1pPr algn="l">
              <a:defRPr sz="3200" b="1">
                <a:solidFill>
                  <a:srgbClr val="FF0000"/>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sp>
        <p:nvSpPr>
          <p:cNvPr id="11" name="日期占位符 3"/>
          <p:cNvSpPr>
            <a:spLocks noGrp="1"/>
          </p:cNvSpPr>
          <p:nvPr>
            <p:ph type="dt" sz="half" idx="12"/>
          </p:nvPr>
        </p:nvSpPr>
        <p:spPr>
          <a:xfrm>
            <a:off x="457200" y="6421438"/>
            <a:ext cx="21336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679B19B-0451-46BF-87D9-240C536D670E}"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2" name="页脚占位符 4"/>
          <p:cNvSpPr>
            <a:spLocks noGrp="1"/>
          </p:cNvSpPr>
          <p:nvPr>
            <p:ph type="ftr" sz="quarter" idx="3"/>
          </p:nvPr>
        </p:nvSpPr>
        <p:spPr>
          <a:xfrm>
            <a:off x="3124200" y="6421438"/>
            <a:ext cx="28956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灯片编号占位符 5"/>
          <p:cNvSpPr>
            <a:spLocks noGrp="1"/>
          </p:cNvSpPr>
          <p:nvPr>
            <p:ph type="sldNum" sz="quarter" idx="4"/>
          </p:nvPr>
        </p:nvSpPr>
        <p:spPr>
          <a:xfrm>
            <a:off x="6553200" y="6421438"/>
            <a:ext cx="2133600" cy="365125"/>
          </a:xfrm>
          <a:prstGeom prst="rect">
            <a:avLst/>
          </a:prstGeom>
        </p:spPr>
        <p:txBody>
          <a:bodyPr vert="horz" lIns="91440" tIns="45720" rIns="91440" bIns="45720" rtlCol="0" anchor="ctr"/>
          <a:p>
            <a:pPr algn="r">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矩形 6"/>
          <p:cNvSpPr/>
          <p:nvPr/>
        </p:nvSpPr>
        <p:spPr>
          <a:xfrm>
            <a:off x="0" y="1071563"/>
            <a:ext cx="9144000" cy="5786438"/>
          </a:xfrm>
          <a:prstGeom prst="rect">
            <a:avLst/>
          </a:prstGeom>
          <a:gradFill>
            <a:gsLst>
              <a:gs pos="0">
                <a:srgbClr val="CCFF99">
                  <a:gamma/>
                  <a:tint val="15294"/>
                  <a:invGamma/>
                </a:srgbClr>
              </a:gs>
              <a:gs pos="100000">
                <a:srgbClr val="CCFF9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7"/>
          <p:cNvSpPr/>
          <p:nvPr/>
        </p:nvSpPr>
        <p:spPr>
          <a:xfrm>
            <a:off x="0" y="0"/>
            <a:ext cx="9144000" cy="1071563"/>
          </a:xfrm>
          <a:prstGeom prst="rect">
            <a:avLst/>
          </a:prstGeom>
          <a:gradFill>
            <a:gsLst>
              <a:gs pos="0">
                <a:srgbClr val="CCFF99">
                  <a:gamma/>
                  <a:tint val="15294"/>
                  <a:invGamma/>
                </a:srgbClr>
              </a:gs>
              <a:gs pos="100000">
                <a:srgbClr val="CCFF9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9" name="直接连接符 8"/>
          <p:cNvCxnSpPr/>
          <p:nvPr/>
        </p:nvCxnSpPr>
        <p:spPr>
          <a:xfrm>
            <a:off x="0" y="1071563"/>
            <a:ext cx="9144000" cy="0"/>
          </a:xfrm>
          <a:prstGeom prst="line">
            <a:avLst/>
          </a:prstGeom>
          <a:ln w="76200" cmpd="sng"/>
        </p:spPr>
        <p:style>
          <a:lnRef idx="1">
            <a:schemeClr val="accent1"/>
          </a:lnRef>
          <a:fillRef idx="0">
            <a:schemeClr val="accent1"/>
          </a:fillRef>
          <a:effectRef idx="0">
            <a:schemeClr val="accent1"/>
          </a:effectRef>
          <a:fontRef idx="minor">
            <a:schemeClr val="tx1"/>
          </a:fontRef>
        </p:style>
      </p:cxnSp>
      <p:pic>
        <p:nvPicPr>
          <p:cNvPr id="8197" name="Picture 5" descr="logo"/>
          <p:cNvPicPr>
            <a:picLocks noChangeAspect="1"/>
          </p:cNvPicPr>
          <p:nvPr userDrawn="1"/>
        </p:nvPicPr>
        <p:blipFill>
          <a:blip r:embed="rId2"/>
          <a:stretch>
            <a:fillRect/>
          </a:stretch>
        </p:blipFill>
        <p:spPr>
          <a:xfrm>
            <a:off x="34925" y="115888"/>
            <a:ext cx="885825" cy="841375"/>
          </a:xfrm>
          <a:prstGeom prst="rect">
            <a:avLst/>
          </a:prstGeom>
          <a:noFill/>
          <a:ln w="9525">
            <a:noFill/>
          </a:ln>
        </p:spPr>
      </p:pic>
      <p:sp>
        <p:nvSpPr>
          <p:cNvPr id="3" name="文本占位符 2"/>
          <p:cNvSpPr>
            <a:spLocks noGrp="1"/>
          </p:cNvSpPr>
          <p:nvPr>
            <p:ph type="body" idx="1"/>
          </p:nvPr>
        </p:nvSpPr>
        <p:spPr>
          <a:xfrm>
            <a:off x="323528" y="1286222"/>
            <a:ext cx="4173860" cy="639762"/>
          </a:xfrm>
        </p:spPr>
        <p:txBody>
          <a:bodyPr anchor="ctr"/>
          <a:lstStyle>
            <a:lvl1pPr marL="0" indent="0">
              <a:buNone/>
              <a:defRPr sz="2400" b="1">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323528" y="1925984"/>
            <a:ext cx="4173860" cy="4239320"/>
          </a:xfrm>
        </p:spPr>
        <p:txBody>
          <a:bodyPr/>
          <a:lstStyle>
            <a:lvl1pPr>
              <a:defRPr sz="2400" b="1">
                <a:latin typeface="微软雅黑" panose="020B0503020204020204" pitchFamily="34" charset="-122"/>
                <a:ea typeface="微软雅黑" panose="020B0503020204020204" pitchFamily="34" charset="-122"/>
              </a:defRPr>
            </a:lvl1pPr>
            <a:lvl2pPr>
              <a:defRPr sz="2000" b="1">
                <a:latin typeface="微软雅黑" panose="020B0503020204020204" pitchFamily="34" charset="-122"/>
                <a:ea typeface="微软雅黑" panose="020B0503020204020204" pitchFamily="34" charset="-122"/>
              </a:defRPr>
            </a:lvl2pPr>
            <a:lvl3pPr>
              <a:defRPr sz="1800" b="1">
                <a:latin typeface="微软雅黑" panose="020B0503020204020204" pitchFamily="34" charset="-122"/>
                <a:ea typeface="微软雅黑" panose="020B0503020204020204" pitchFamily="34" charset="-122"/>
              </a:defRPr>
            </a:lvl3pPr>
            <a:lvl4pPr>
              <a:defRPr sz="1600" b="1">
                <a:latin typeface="微软雅黑" panose="020B0503020204020204" pitchFamily="34" charset="-122"/>
                <a:ea typeface="微软雅黑" panose="020B0503020204020204" pitchFamily="34" charset="-122"/>
              </a:defRPr>
            </a:lvl4pPr>
            <a:lvl5pPr>
              <a:defRPr sz="1600" b="1">
                <a:latin typeface="微软雅黑" panose="020B0503020204020204" pitchFamily="34" charset="-122"/>
                <a:ea typeface="微软雅黑" panose="020B0503020204020204" pitchFamily="34" charset="-122"/>
              </a:defRPr>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dirty="0"/>
          </a:p>
        </p:txBody>
      </p:sp>
      <p:sp>
        <p:nvSpPr>
          <p:cNvPr id="5" name="文本占位符 4"/>
          <p:cNvSpPr>
            <a:spLocks noGrp="1"/>
          </p:cNvSpPr>
          <p:nvPr>
            <p:ph type="body" sz="quarter" idx="3"/>
          </p:nvPr>
        </p:nvSpPr>
        <p:spPr>
          <a:xfrm>
            <a:off x="4645025" y="1286222"/>
            <a:ext cx="4175447" cy="639762"/>
          </a:xfrm>
        </p:spPr>
        <p:txBody>
          <a:bodyPr anchor="ctr"/>
          <a:lstStyle>
            <a:lvl1pPr marL="0" indent="0">
              <a:buNone/>
              <a:defRPr sz="2400" b="1">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1925984"/>
            <a:ext cx="4175447" cy="4239320"/>
          </a:xfrm>
        </p:spPr>
        <p:txBody>
          <a:bodyPr/>
          <a:lstStyle>
            <a:lvl1pPr>
              <a:defRPr sz="2400" b="1">
                <a:latin typeface="微软雅黑" panose="020B0503020204020204" pitchFamily="34" charset="-122"/>
                <a:ea typeface="微软雅黑" panose="020B0503020204020204" pitchFamily="34" charset="-122"/>
              </a:defRPr>
            </a:lvl1pPr>
            <a:lvl2pPr>
              <a:defRPr sz="2000" b="1">
                <a:latin typeface="微软雅黑" panose="020B0503020204020204" pitchFamily="34" charset="-122"/>
                <a:ea typeface="微软雅黑" panose="020B0503020204020204" pitchFamily="34" charset="-122"/>
              </a:defRPr>
            </a:lvl2pPr>
            <a:lvl3pPr>
              <a:defRPr sz="1800" b="1">
                <a:latin typeface="微软雅黑" panose="020B0503020204020204" pitchFamily="34" charset="-122"/>
                <a:ea typeface="微软雅黑" panose="020B0503020204020204" pitchFamily="34" charset="-122"/>
              </a:defRPr>
            </a:lvl3pPr>
            <a:lvl4pPr>
              <a:defRPr sz="1600" b="1">
                <a:latin typeface="微软雅黑" panose="020B0503020204020204" pitchFamily="34" charset="-122"/>
                <a:ea typeface="微软雅黑" panose="020B0503020204020204" pitchFamily="34" charset="-122"/>
              </a:defRPr>
            </a:lvl4pPr>
            <a:lvl5pPr>
              <a:defRPr sz="1600" b="1">
                <a:latin typeface="微软雅黑" panose="020B0503020204020204" pitchFamily="34" charset="-122"/>
                <a:ea typeface="微软雅黑" panose="020B0503020204020204" pitchFamily="34" charset="-122"/>
              </a:defRPr>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5" name="标题 1"/>
          <p:cNvSpPr>
            <a:spLocks noGrp="1"/>
          </p:cNvSpPr>
          <p:nvPr>
            <p:ph type="title"/>
          </p:nvPr>
        </p:nvSpPr>
        <p:spPr>
          <a:xfrm>
            <a:off x="885828" y="142852"/>
            <a:ext cx="8043890" cy="796908"/>
          </a:xfrm>
        </p:spPr>
        <p:txBody>
          <a:bodyPr>
            <a:normAutofit/>
          </a:bodyPr>
          <a:lstStyle>
            <a:lvl1pPr algn="l">
              <a:defRPr sz="3200" b="1">
                <a:solidFill>
                  <a:srgbClr val="FF0000"/>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sp>
        <p:nvSpPr>
          <p:cNvPr id="11" name="日期占位符 3"/>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6703B37E-33D5-4D2C-BFE2-362A1AC091AA}"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2" name="页脚占位符 4"/>
          <p:cNvSpPr>
            <a:spLocks noGrp="1"/>
          </p:cNvSpPr>
          <p:nvPr>
            <p:ph type="ftr" sz="quarter" idx="13"/>
          </p:nvPr>
        </p:nvSpPr>
        <p:spPr>
          <a:xfrm>
            <a:off x="3124200" y="6356350"/>
            <a:ext cx="28956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灯片编号占位符 5"/>
          <p:cNvSpPr>
            <a:spLocks noGrp="1"/>
          </p:cNvSpPr>
          <p:nvPr>
            <p:ph type="sldNum" sz="quarter" idx="14"/>
          </p:nvPr>
        </p:nvSpPr>
        <p:spPr>
          <a:xfrm>
            <a:off x="6553200" y="6356350"/>
            <a:ext cx="2133600" cy="365125"/>
          </a:xfrm>
          <a:prstGeom prst="rect">
            <a:avLst/>
          </a:prstGeom>
        </p:spPr>
        <p:txBody>
          <a:bodyPr vert="horz" lIns="91440" tIns="45720" rIns="91440" bIns="45720" rtlCol="0" anchor="ctr"/>
          <a:p>
            <a:pPr algn="r">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C5181D84-05F5-46D0-A98E-773C4C101271}"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p>
            <a:pPr lvl="0" eaLnBrk="1" hangingPunct="1">
              <a:buNone/>
            </a:pPr>
            <a:fld id="{9A0DB2DC-4C9A-4742-B13C-FB6460FD3503}" type="slidenum">
              <a:rPr lang="zh-CN" altLang="en-US" dirty="0">
                <a:ea typeface="宋体" panose="02010600030101010101" pitchFamily="2" charset="-122"/>
              </a:rPr>
            </a:fld>
            <a:endParaRPr lang="zh-CN" altLang="en-US"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7" name="矩形 6"/>
          <p:cNvSpPr/>
          <p:nvPr/>
        </p:nvSpPr>
        <p:spPr>
          <a:xfrm>
            <a:off x="0" y="0"/>
            <a:ext cx="9144000" cy="6858000"/>
          </a:xfrm>
          <a:prstGeom prst="rect">
            <a:avLst/>
          </a:prstGeom>
          <a:gradFill>
            <a:gsLst>
              <a:gs pos="0">
                <a:srgbClr val="CCFF99">
                  <a:gamma/>
                  <a:tint val="15294"/>
                  <a:invGamma/>
                </a:srgbClr>
              </a:gs>
              <a:gs pos="100000">
                <a:srgbClr val="CCFF9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751FB21-FE52-42E0-BF15-88F6D11F7D0C}"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p>
            <a:pPr algn="r">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C5181D84-05F5-46D0-A98E-773C4C101271}"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zh-CN" altLang="en-US" dirty="0">
                <a:ea typeface="宋体" panose="02010600030101010101" pitchFamily="2" charset="-122"/>
              </a:rPr>
            </a:fld>
            <a:endParaRPr lang="zh-CN" altLang="en-US" dirty="0">
              <a:latin typeface="Arial" panose="020B0604020202020204" pitchFamily="34" charset="0"/>
              <a:ea typeface="宋体" panose="02010600030101010101" pitchFamily="2"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zh-CN" altLang="en-US" sz="3200" b="0" i="0" u="none" strike="noStrike" kern="1200" cap="none" spc="0" normalizeH="0" baseline="0" noProof="0" smtClean="0">
                <a:ln>
                  <a:noFill/>
                </a:ln>
                <a:solidFill>
                  <a:schemeClr val="tx1"/>
                </a:solidFill>
                <a:effectLst/>
                <a:uLnTx/>
                <a:uFillTx/>
                <a:latin typeface="+mn-lt"/>
                <a:ea typeface="+mn-ea"/>
                <a:cs typeface="+mn-cs"/>
              </a:rPr>
              <a:t>单击图标添加图片</a:t>
            </a:r>
            <a:endParaRPr kumimoji="0" lang="zh-CN" alt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C5181D84-05F5-46D0-A98E-773C4C101271}"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zh-CN" altLang="en-US" dirty="0">
                <a:ea typeface="宋体" panose="02010600030101010101" pitchFamily="2" charset="-122"/>
              </a:rPr>
            </a:fld>
            <a:endParaRPr lang="zh-CN" altLang="en-US" dirty="0">
              <a:latin typeface="Arial" panose="020B0604020202020204" pitchFamily="34" charset="0"/>
              <a:ea typeface="宋体" panose="02010600030101010101" pitchFamily="2"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white">
      <p:bgRef idx="1001">
        <a:schemeClr val="bg2"/>
      </p:bgRef>
    </p:bg>
    <p:spTree>
      <p:nvGrpSpPr>
        <p:cNvPr id="1" name=""/>
        <p:cNvGrpSpPr/>
        <p:nvPr/>
      </p:nvGrpSpPr>
      <p:grpSpPr/>
      <p:sp>
        <p:nvSpPr>
          <p:cNvPr id="4098" name="标题占位符 1"/>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4099" name="文本占位符 2"/>
          <p:cNvSpPr>
            <a:spLocks noGrp="1"/>
          </p:cNvSpPr>
          <p:nvPr>
            <p:ph type="body" idx="1"/>
          </p:nvPr>
        </p:nvSpPr>
        <p:spPr>
          <a:xfrm>
            <a:off x="457200" y="1600200"/>
            <a:ext cx="8229600"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5181D84-05F5-46D0-A98E-773C4C101271}"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898989"/>
                </a:solidFill>
                <a:latin typeface="Calibri" panose="020F0502020204030204" pitchFamily="34" charset="0"/>
              </a:defRPr>
            </a:lvl1pPr>
          </a:lstStyle>
          <a:p>
            <a:pPr lvl="0" eaLnBrk="1" hangingPunct="1">
              <a:buNone/>
            </a:pPr>
            <a:fld id="{9A0DB2DC-4C9A-4742-B13C-FB6460FD3503}" type="slidenum">
              <a:rPr lang="zh-CN" altLang="en-US" dirty="0">
                <a:ea typeface="宋体" panose="02010600030101010101" pitchFamily="2" charset="-122"/>
              </a:rPr>
            </a:fld>
            <a:endParaRPr lang="zh-CN" altLang="en-US" dirty="0">
              <a:latin typeface="Arial" panose="020B060402020202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51.png"/><Relationship Id="rId1"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image" Target="../media/image53.jpeg"/><Relationship Id="rId1" Type="http://schemas.openxmlformats.org/officeDocument/2006/relationships/image" Target="../media/image52.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xml"/><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image" Target="../media/image54.jpeg"/></Relationships>
</file>

<file path=ppt/slides/_rels/slide19.xml.rels><?xml version="1.0" encoding="UTF-8" standalone="yes"?>
<Relationships xmlns="http://schemas.openxmlformats.org/package/2006/relationships"><Relationship Id="rId9" Type="http://schemas.openxmlformats.org/officeDocument/2006/relationships/image" Target="../media/image64.jpeg"/><Relationship Id="rId8" Type="http://schemas.openxmlformats.org/officeDocument/2006/relationships/image" Target="../media/image63.jpeg"/><Relationship Id="rId7" Type="http://schemas.openxmlformats.org/officeDocument/2006/relationships/image" Target="../media/image62.jpeg"/><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3" Type="http://schemas.openxmlformats.org/officeDocument/2006/relationships/hyperlink" Target="http://news.ifeng.com/a/20150605/43912530_0.shtml" TargetMode="External"/><Relationship Id="rId2" Type="http://schemas.openxmlformats.org/officeDocument/2006/relationships/image" Target="../media/image58.png"/><Relationship Id="rId11" Type="http://schemas.openxmlformats.org/officeDocument/2006/relationships/notesSlide" Target="../notesSlides/notesSlide16.xml"/><Relationship Id="rId10" Type="http://schemas.openxmlformats.org/officeDocument/2006/relationships/slideLayout" Target="../slideLayouts/slideLayout2.xml"/><Relationship Id="rId1" Type="http://schemas.openxmlformats.org/officeDocument/2006/relationships/image" Target="../media/image57.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9.wmf"/><Relationship Id="rId4" Type="http://schemas.openxmlformats.org/officeDocument/2006/relationships/image" Target="../media/image68.wmf"/><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image" Target="../media/image31.jpeg"/></Relationships>
</file>

<file path=ppt/slides/_rels/slide24.xml.rels><?xml version="1.0" encoding="UTF-8" standalone="yes"?>
<Relationships xmlns="http://schemas.openxmlformats.org/package/2006/relationships"><Relationship Id="rId9" Type="http://schemas.openxmlformats.org/officeDocument/2006/relationships/notesSlide" Target="../notesSlides/notesSlide19.xml"/><Relationship Id="rId8" Type="http://schemas.openxmlformats.org/officeDocument/2006/relationships/slideLayout" Target="../slideLayouts/slideLayout2.xml"/><Relationship Id="rId7" Type="http://schemas.openxmlformats.org/officeDocument/2006/relationships/image" Target="../media/image81.jpeg"/><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jpeg"/><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image" Target="../media/image75.jpe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vmlDrawing" Target="../drawings/vmlDrawing1.vml"/><Relationship Id="rId4" Type="http://schemas.openxmlformats.org/officeDocument/2006/relationships/slideLayout" Target="../slideLayouts/slideLayout2.xml"/><Relationship Id="rId3" Type="http://schemas.openxmlformats.org/officeDocument/2006/relationships/image" Target="../media/image83.emf"/><Relationship Id="rId2" Type="http://schemas.openxmlformats.org/officeDocument/2006/relationships/oleObject" Target="../embeddings/oleObject1.bin"/><Relationship Id="rId1" Type="http://schemas.openxmlformats.org/officeDocument/2006/relationships/image" Target="../media/image82.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image" Target="../media/image87.jpeg"/><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image" Target="../media/image8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9" Type="http://schemas.openxmlformats.org/officeDocument/2006/relationships/notesSlide" Target="../notesSlides/notesSlide22.xml"/><Relationship Id="rId8" Type="http://schemas.openxmlformats.org/officeDocument/2006/relationships/vmlDrawing" Target="../drawings/vmlDrawing2.vml"/><Relationship Id="rId7" Type="http://schemas.openxmlformats.org/officeDocument/2006/relationships/slideLayout" Target="../slideLayouts/slideLayout2.xml"/><Relationship Id="rId6" Type="http://schemas.openxmlformats.org/officeDocument/2006/relationships/image" Target="../media/image92.emf"/><Relationship Id="rId5" Type="http://schemas.openxmlformats.org/officeDocument/2006/relationships/oleObject" Target="../embeddings/oleObject2.bin"/><Relationship Id="rId4" Type="http://schemas.openxmlformats.org/officeDocument/2006/relationships/image" Target="../media/image91.png"/><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image" Target="../media/image88.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image" Target="../media/image9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vmlDrawing" Target="../drawings/vmlDrawing3.vml"/><Relationship Id="rId3" Type="http://schemas.openxmlformats.org/officeDocument/2006/relationships/slideLayout" Target="../slideLayouts/slideLayout2.xml"/><Relationship Id="rId2" Type="http://schemas.openxmlformats.org/officeDocument/2006/relationships/image" Target="../media/image96.emf"/><Relationship Id="rId1" Type="http://schemas.openxmlformats.org/officeDocument/2006/relationships/oleObject" Target="../embeddings/oleObject3.bin"/></Relationships>
</file>

<file path=ppt/slides/_rels/slide31.xml.rels><?xml version="1.0" encoding="UTF-8" standalone="yes"?>
<Relationships xmlns="http://schemas.openxmlformats.org/package/2006/relationships"><Relationship Id="rId9" Type="http://schemas.openxmlformats.org/officeDocument/2006/relationships/notesSlide" Target="../notesSlides/notesSlide24.xml"/><Relationship Id="rId8" Type="http://schemas.openxmlformats.org/officeDocument/2006/relationships/slideLayout" Target="../slideLayouts/slideLayout2.xml"/><Relationship Id="rId7" Type="http://schemas.openxmlformats.org/officeDocument/2006/relationships/image" Target="../media/image103.jpeg"/><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image" Target="../media/image97.w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104.png"/></Relationships>
</file>

<file path=ppt/slides/_rels/slide33.xml.rels><?xml version="1.0" encoding="UTF-8" standalone="yes"?>
<Relationships xmlns="http://schemas.openxmlformats.org/package/2006/relationships"><Relationship Id="rId7" Type="http://schemas.openxmlformats.org/officeDocument/2006/relationships/notesSlide" Target="../notesSlides/notesSlide26.xml"/><Relationship Id="rId6"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image" Target="../media/image10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2.xml"/><Relationship Id="rId4" Type="http://schemas.openxmlformats.org/officeDocument/2006/relationships/image" Target="../media/image113.png"/><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image" Target="../media/image11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hyperlink" Target="file:///C:\HEROSOFT\HERO2001\STHSVCD.exe%20c:\ddd\&#25302;&#36710;&#21378;&#21644;&#38463;&#26681;&#36801;&#20891;&#28779;.MPG" TargetMode="External"/></Relationships>
</file>

<file path=ppt/slides/_rels/slide5.xml.rels><?xml version="1.0" encoding="UTF-8" standalone="yes"?>
<Relationships xmlns="http://schemas.openxmlformats.org/package/2006/relationships"><Relationship Id="rId9" Type="http://schemas.openxmlformats.org/officeDocument/2006/relationships/image" Target="../media/image18.jpeg"/><Relationship Id="rId8" Type="http://schemas.openxmlformats.org/officeDocument/2006/relationships/image" Target="../media/image17.jpeg"/><Relationship Id="rId7" Type="http://schemas.openxmlformats.org/officeDocument/2006/relationships/image" Target="../media/image16.jpeg"/><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5" Type="http://schemas.openxmlformats.org/officeDocument/2006/relationships/notesSlide" Target="../notesSlides/notesSlide5.xml"/><Relationship Id="rId14" Type="http://schemas.openxmlformats.org/officeDocument/2006/relationships/slideLayout" Target="../slideLayouts/slideLayout2.xml"/><Relationship Id="rId13" Type="http://schemas.openxmlformats.org/officeDocument/2006/relationships/image" Target="../media/image22.jpeg"/><Relationship Id="rId12" Type="http://schemas.openxmlformats.org/officeDocument/2006/relationships/image" Target="../media/image21.jpeg"/><Relationship Id="rId11" Type="http://schemas.openxmlformats.org/officeDocument/2006/relationships/image" Target="../media/image20.jpeg"/><Relationship Id="rId10" Type="http://schemas.openxmlformats.org/officeDocument/2006/relationships/image" Target="../media/image19.jpe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9" Type="http://schemas.openxmlformats.org/officeDocument/2006/relationships/image" Target="../media/image28.jpeg"/><Relationship Id="rId8" Type="http://schemas.openxmlformats.org/officeDocument/2006/relationships/image" Target="../media/image27.jpeg"/><Relationship Id="rId7" Type="http://schemas.openxmlformats.org/officeDocument/2006/relationships/hyperlink" Target="http://www.airforceworld.com/blog/jin-shui-qiao-terrorist-attack-28-oct-2013/646_357646_949713/" TargetMode="Externa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hyperlink" Target="http://pic.sogou.com/d?query=%CC%D8%B4%F3%CA%C2%B9%CA+%CD%F8%C2%E7%D3%DF%C7%E9%CB%A5%BC%F5&amp;mood=0&amp;picformat=0&amp;mode=1&amp;di=2&amp;did=141" TargetMode="External"/><Relationship Id="rId21" Type="http://schemas.openxmlformats.org/officeDocument/2006/relationships/notesSlide" Target="../notesSlides/notesSlide6.xml"/><Relationship Id="rId20" Type="http://schemas.openxmlformats.org/officeDocument/2006/relationships/slideLayout" Target="../slideLayouts/slideLayout2.xml"/><Relationship Id="rId2" Type="http://schemas.openxmlformats.org/officeDocument/2006/relationships/image" Target="../media/image23.jpeg"/><Relationship Id="rId19" Type="http://schemas.openxmlformats.org/officeDocument/2006/relationships/image" Target="../media/image36.jpeg"/><Relationship Id="rId18" Type="http://schemas.openxmlformats.org/officeDocument/2006/relationships/hyperlink" Target="http://pic.sogou.com/d?query=%B1%B1%BE%A9%CA%D0+%BD%A8%D6%FE%CA%C2%B9%CA&amp;mood=0&amp;picformat=0&amp;mode=1&amp;di=2&amp;did=76" TargetMode="External"/><Relationship Id="rId17" Type="http://schemas.openxmlformats.org/officeDocument/2006/relationships/image" Target="../media/image35.jpeg"/><Relationship Id="rId16" Type="http://schemas.openxmlformats.org/officeDocument/2006/relationships/image" Target="../media/image34.jpeg"/><Relationship Id="rId15" Type="http://schemas.openxmlformats.org/officeDocument/2006/relationships/image" Target="../media/image33.jpeg"/><Relationship Id="rId14" Type="http://schemas.openxmlformats.org/officeDocument/2006/relationships/image" Target="../media/image32.jpeg"/><Relationship Id="rId13" Type="http://schemas.openxmlformats.org/officeDocument/2006/relationships/hyperlink" Target="http://www.loulanwang.com/2012-02/05/download/photo/20120204/XxjpsgC000583_20120204_TPPFN1A001.jpg" TargetMode="External"/><Relationship Id="rId12" Type="http://schemas.openxmlformats.org/officeDocument/2006/relationships/image" Target="../media/image31.jpeg"/><Relationship Id="rId11" Type="http://schemas.openxmlformats.org/officeDocument/2006/relationships/image" Target="../media/image30.jpeg"/><Relationship Id="rId10" Type="http://schemas.openxmlformats.org/officeDocument/2006/relationships/image" Target="../media/image29.jpeg"/><Relationship Id="rId1" Type="http://schemas.openxmlformats.org/officeDocument/2006/relationships/hyperlink" Target="http://pic.sogou.com/d?query=%CC%D8%B4%F3%CA%C2%B9%CA+%CD%F8%C2%E7%D3%DF%C7%E9%CB%A5%BC%F5&amp;mood=0&amp;picformat=0&amp;mode=1&amp;di=2&amp;did=140" TargetMode="Externa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38.png"/><Relationship Id="rId1" Type="http://schemas.openxmlformats.org/officeDocument/2006/relationships/image" Target="../media/image37.jpe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46.png"/><Relationship Id="rId1"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标题 1"/>
          <p:cNvSpPr>
            <a:spLocks noGrp="1"/>
          </p:cNvSpPr>
          <p:nvPr>
            <p:ph type="ctrTitle"/>
          </p:nvPr>
        </p:nvSpPr>
        <p:spPr>
          <a:xfrm>
            <a:off x="585788" y="1268413"/>
            <a:ext cx="8089900" cy="1800225"/>
          </a:xfrm>
          <a:ln/>
        </p:spPr>
        <p:txBody>
          <a:bodyPr vert="horz" wrap="square" lIns="91440" tIns="45720" rIns="91440" bIns="45720" anchor="ctr" anchorCtr="0"/>
          <a:p>
            <a:pPr>
              <a:buClrTx/>
              <a:buSzTx/>
              <a:buFontTx/>
              <a:buNone/>
            </a:pPr>
            <a:r>
              <a:rPr lang="zh-CN" altLang="en-US" sz="4400" kern="1200" dirty="0">
                <a:solidFill>
                  <a:srgbClr val="02029A"/>
                </a:solidFill>
                <a:latin typeface="微软雅黑" panose="020B0503020204020204" pitchFamily="34" charset="-122"/>
                <a:ea typeface="微软雅黑" panose="020B0503020204020204" pitchFamily="34" charset="-122"/>
                <a:cs typeface="+mj-cs"/>
              </a:rPr>
              <a:t>综合应急管理与预案体系优化</a:t>
            </a:r>
            <a:endParaRPr lang="zh-CN" altLang="en-US" sz="4400" kern="1200" dirty="0">
              <a:solidFill>
                <a:srgbClr val="02029A"/>
              </a:solidFill>
              <a:latin typeface="微软雅黑" panose="020B0503020204020204" pitchFamily="34" charset="-122"/>
              <a:ea typeface="微软雅黑" panose="020B0503020204020204" pitchFamily="34" charset="-122"/>
              <a:cs typeface="+mj-cs"/>
            </a:endParaRPr>
          </a:p>
        </p:txBody>
      </p:sp>
      <p:sp>
        <p:nvSpPr>
          <p:cNvPr id="12291" name="副标题 2"/>
          <p:cNvSpPr>
            <a:spLocks noGrp="1"/>
          </p:cNvSpPr>
          <p:nvPr>
            <p:ph type="subTitle" idx="1"/>
          </p:nvPr>
        </p:nvSpPr>
        <p:spPr>
          <a:xfrm>
            <a:off x="1371600" y="3789363"/>
            <a:ext cx="6400800" cy="1489075"/>
          </a:xfrm>
          <a:ln/>
        </p:spPr>
        <p:txBody>
          <a:bodyPr vert="horz" wrap="square" lIns="91440" tIns="45720" rIns="91440" bIns="45720" anchor="t" anchorCtr="0"/>
          <a:p>
            <a:pPr>
              <a:buClrTx/>
              <a:buSzTx/>
            </a:pPr>
            <a:r>
              <a:rPr lang="zh-CN" altLang="en-US" b="0" kern="1200" dirty="0">
                <a:solidFill>
                  <a:srgbClr val="02029A"/>
                </a:solidFill>
                <a:latin typeface="微软雅黑" panose="020B0503020204020204" pitchFamily="34" charset="-122"/>
                <a:ea typeface="微软雅黑" panose="020B0503020204020204" pitchFamily="34" charset="-122"/>
                <a:cs typeface="+mn-cs"/>
              </a:rPr>
              <a:t>邓云峰  研究员</a:t>
            </a:r>
            <a:endParaRPr lang="en-US" altLang="zh-CN" b="0" kern="1200" dirty="0">
              <a:solidFill>
                <a:srgbClr val="02029A"/>
              </a:solidFill>
              <a:latin typeface="微软雅黑" panose="020B0503020204020204" pitchFamily="34" charset="-122"/>
              <a:ea typeface="微软雅黑" panose="020B0503020204020204" pitchFamily="34" charset="-122"/>
              <a:cs typeface="+mn-cs"/>
            </a:endParaRPr>
          </a:p>
          <a:p>
            <a:pPr>
              <a:buClrTx/>
              <a:buSzTx/>
            </a:pPr>
            <a:r>
              <a:rPr lang="zh-CN" altLang="en-US" b="0" kern="1200" dirty="0">
                <a:solidFill>
                  <a:srgbClr val="02029A"/>
                </a:solidFill>
                <a:latin typeface="微软雅黑" panose="020B0503020204020204" pitchFamily="34" charset="-122"/>
                <a:ea typeface="微软雅黑" panose="020B0503020204020204" pitchFamily="34" charset="-122"/>
                <a:cs typeface="+mn-cs"/>
              </a:rPr>
              <a:t>国家行政学院应急管理教研部</a:t>
            </a:r>
            <a:endParaRPr lang="zh-CN" altLang="en-US" b="0" kern="1200" dirty="0">
              <a:solidFill>
                <a:srgbClr val="02029A"/>
              </a:solidFill>
              <a:latin typeface="微软雅黑" panose="020B0503020204020204" pitchFamily="34" charset="-122"/>
              <a:ea typeface="微软雅黑" panose="020B0503020204020204" pitchFamily="34" charset="-122"/>
              <a:cs typeface="+mn-cs"/>
            </a:endParaRPr>
          </a:p>
        </p:txBody>
      </p:sp>
      <p:sp>
        <p:nvSpPr>
          <p:cNvPr id="12292" name="矩形 3"/>
          <p:cNvSpPr/>
          <p:nvPr/>
        </p:nvSpPr>
        <p:spPr>
          <a:xfrm>
            <a:off x="0" y="6457950"/>
            <a:ext cx="9144000" cy="400050"/>
          </a:xfrm>
          <a:prstGeom prst="rect">
            <a:avLst/>
          </a:prstGeom>
          <a:solidFill>
            <a:schemeClr val="bg1"/>
          </a:solidFill>
          <a:ln w="9525">
            <a:noFill/>
          </a:ln>
        </p:spPr>
        <p:txBody>
          <a:bodyPr>
            <a:spAutoFit/>
          </a:bodyPr>
          <a:p>
            <a:pPr algn="ctr"/>
            <a:r>
              <a:rPr lang="zh-CN" altLang="en-US" sz="2000" dirty="0">
                <a:latin typeface="黑体" panose="02010609060101010101" pitchFamily="49" charset="-122"/>
                <a:ea typeface="黑体" panose="02010609060101010101" pitchFamily="49" charset="-122"/>
              </a:rPr>
              <a:t>电话：</a:t>
            </a:r>
            <a:r>
              <a:rPr lang="en-US" altLang="zh-CN" sz="2000" dirty="0">
                <a:latin typeface="黑体" panose="02010609060101010101" pitchFamily="49" charset="-122"/>
                <a:ea typeface="黑体" panose="02010609060101010101" pitchFamily="49" charset="-122"/>
              </a:rPr>
              <a:t>68922739，</a:t>
            </a:r>
            <a:r>
              <a:rPr lang="zh-CN" altLang="en-US" sz="2000" dirty="0">
                <a:latin typeface="黑体" panose="02010609060101010101" pitchFamily="49" charset="-122"/>
                <a:ea typeface="黑体" panose="02010609060101010101" pitchFamily="49" charset="-122"/>
              </a:rPr>
              <a:t>手机：</a:t>
            </a:r>
            <a:r>
              <a:rPr lang="en-US" altLang="zh-CN" sz="2000" dirty="0">
                <a:latin typeface="黑体" panose="02010609060101010101" pitchFamily="49" charset="-122"/>
                <a:ea typeface="黑体" panose="02010609060101010101" pitchFamily="49" charset="-122"/>
              </a:rPr>
              <a:t>13910185162，</a:t>
            </a:r>
            <a:r>
              <a:rPr lang="zh-CN" altLang="en-US" sz="2000" dirty="0">
                <a:latin typeface="黑体" panose="02010609060101010101" pitchFamily="49" charset="-122"/>
                <a:ea typeface="黑体" panose="02010609060101010101" pitchFamily="49" charset="-122"/>
              </a:rPr>
              <a:t>邮箱：</a:t>
            </a:r>
            <a:r>
              <a:rPr lang="en-US" altLang="zh-CN" sz="2000" dirty="0">
                <a:latin typeface="黑体" panose="02010609060101010101" pitchFamily="49" charset="-122"/>
                <a:ea typeface="黑体" panose="02010609060101010101" pitchFamily="49" charset="-122"/>
              </a:rPr>
              <a:t>dyf@nsa.gov.cn</a:t>
            </a:r>
            <a:endParaRPr lang="en-US" altLang="zh-CN" sz="2000" dirty="0">
              <a:latin typeface="黑体" panose="02010609060101010101" pitchFamily="49" charset="-122"/>
              <a:ea typeface="黑体" panose="02010609060101010101" pitchFamily="49"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标题 7"/>
          <p:cNvSpPr>
            <a:spLocks noGrp="1"/>
          </p:cNvSpPr>
          <p:nvPr>
            <p:ph type="ctrTitle"/>
          </p:nvPr>
        </p:nvSpPr>
        <p:spPr>
          <a:xfrm>
            <a:off x="785813" y="1428750"/>
            <a:ext cx="7772400" cy="969963"/>
          </a:xfrm>
          <a:ln/>
        </p:spPr>
        <p:txBody>
          <a:bodyPr vert="horz" wrap="square" lIns="91440" tIns="45720" rIns="91440" bIns="45720" anchor="ctr" anchorCtr="0"/>
          <a:p>
            <a:pPr>
              <a:buClrTx/>
              <a:buSzTx/>
              <a:buFontTx/>
            </a:pPr>
            <a:r>
              <a:rPr lang="zh-CN" altLang="en-US" kern="1200" dirty="0">
                <a:solidFill>
                  <a:srgbClr val="FF0000"/>
                </a:solidFill>
                <a:latin typeface="微软雅黑" panose="020B0503020204020204" pitchFamily="34" charset="-122"/>
                <a:ea typeface="微软雅黑" panose="020B0503020204020204" pitchFamily="34" charset="-122"/>
                <a:cs typeface="+mj-cs"/>
              </a:rPr>
              <a:t>二、稳健型应急预案体系</a:t>
            </a:r>
            <a:endParaRPr lang="zh-CN" altLang="en-US" kern="1200" dirty="0">
              <a:solidFill>
                <a:srgbClr val="FF0000"/>
              </a:solidFill>
              <a:latin typeface="微软雅黑" panose="020B0503020204020204" pitchFamily="34" charset="-122"/>
              <a:ea typeface="微软雅黑" panose="020B0503020204020204" pitchFamily="34" charset="-122"/>
              <a:cs typeface="+mj-cs"/>
            </a:endParaRPr>
          </a:p>
        </p:txBody>
      </p:sp>
      <p:sp>
        <p:nvSpPr>
          <p:cNvPr id="21507" name="内容占位符 2"/>
          <p:cNvSpPr>
            <a:spLocks noGrp="1"/>
          </p:cNvSpPr>
          <p:nvPr>
            <p:ph type="subTitle" idx="1"/>
          </p:nvPr>
        </p:nvSpPr>
        <p:spPr>
          <a:xfrm>
            <a:off x="1371600" y="2997200"/>
            <a:ext cx="6400800" cy="2066925"/>
          </a:xfrm>
          <a:ln/>
        </p:spPr>
        <p:txBody>
          <a:bodyPr vert="horz" wrap="square" lIns="91440" tIns="45720" rIns="91440" bIns="45720" anchor="ctr" anchorCtr="0"/>
          <a:p>
            <a:pPr>
              <a:buClrTx/>
              <a:buSzTx/>
            </a:pPr>
            <a:r>
              <a:rPr lang="zh-CN" altLang="en-US" kern="1200" dirty="0">
                <a:solidFill>
                  <a:srgbClr val="02029A"/>
                </a:solidFill>
                <a:latin typeface="微软雅黑" panose="020B0503020204020204" pitchFamily="34" charset="-122"/>
                <a:ea typeface="微软雅黑" panose="020B0503020204020204" pitchFamily="34" charset="-122"/>
                <a:cs typeface="+mn-cs"/>
              </a:rPr>
              <a:t>（一）稳健型应急预案体系特征</a:t>
            </a:r>
            <a:endParaRPr lang="en-US" altLang="zh-CN" kern="1200" dirty="0">
              <a:solidFill>
                <a:srgbClr val="02029A"/>
              </a:solidFill>
              <a:latin typeface="微软雅黑" panose="020B0503020204020204" pitchFamily="34" charset="-122"/>
              <a:ea typeface="微软雅黑" panose="020B0503020204020204" pitchFamily="34" charset="-122"/>
              <a:cs typeface="+mn-cs"/>
            </a:endParaRPr>
          </a:p>
          <a:p>
            <a:pPr>
              <a:buClrTx/>
              <a:buSzTx/>
            </a:pPr>
            <a:r>
              <a:rPr lang="zh-CN" altLang="en-US" kern="1200" dirty="0">
                <a:solidFill>
                  <a:srgbClr val="02029A"/>
                </a:solidFill>
                <a:latin typeface="微软雅黑" panose="020B0503020204020204" pitchFamily="34" charset="-122"/>
                <a:ea typeface="微软雅黑" panose="020B0503020204020204" pitchFamily="34" charset="-122"/>
                <a:cs typeface="+mn-cs"/>
              </a:rPr>
              <a:t>（二）形成一致的应急救援框架</a:t>
            </a:r>
            <a:endParaRPr lang="en-US" altLang="zh-CN" kern="1200" dirty="0">
              <a:solidFill>
                <a:srgbClr val="02029A"/>
              </a:solidFill>
              <a:latin typeface="微软雅黑" panose="020B0503020204020204" pitchFamily="34" charset="-122"/>
              <a:ea typeface="微软雅黑" panose="020B0503020204020204" pitchFamily="34" charset="-122"/>
              <a:cs typeface="+mn-cs"/>
            </a:endParaRPr>
          </a:p>
          <a:p>
            <a:pPr>
              <a:buClrTx/>
              <a:buSzTx/>
            </a:pPr>
            <a:r>
              <a:rPr lang="zh-CN" altLang="en-US" kern="1200" dirty="0">
                <a:solidFill>
                  <a:srgbClr val="02029A"/>
                </a:solidFill>
                <a:latin typeface="微软雅黑" panose="020B0503020204020204" pitchFamily="34" charset="-122"/>
                <a:ea typeface="微软雅黑" panose="020B0503020204020204" pitchFamily="34" charset="-122"/>
                <a:cs typeface="+mn-cs"/>
              </a:rPr>
              <a:t>（三）应急预案核心要素的优化</a:t>
            </a:r>
            <a:endParaRPr lang="en-US" altLang="zh-CN" kern="1200" dirty="0">
              <a:solidFill>
                <a:srgbClr val="02029A"/>
              </a:solidFill>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内容占位符 2"/>
          <p:cNvSpPr>
            <a:spLocks noGrp="1"/>
          </p:cNvSpPr>
          <p:nvPr>
            <p:ph idx="1"/>
          </p:nvPr>
        </p:nvSpPr>
        <p:spPr>
          <a:xfrm>
            <a:off x="357188" y="1285875"/>
            <a:ext cx="8607425" cy="5072063"/>
          </a:xfrm>
          <a:ln/>
        </p:spPr>
        <p:txBody>
          <a:bodyPr vert="horz" wrap="square" lIns="91440" tIns="45720" rIns="91440" bIns="45720" anchor="t" anchorCtr="0"/>
          <a:p>
            <a:pPr>
              <a:spcBef>
                <a:spcPts val="200"/>
              </a:spcBef>
              <a:spcAft>
                <a:spcPts val="200"/>
              </a:spcAft>
              <a:buFont typeface="Arial" panose="020B0604020202020204" pitchFamily="34" charset="0"/>
              <a:buNone/>
            </a:pPr>
            <a:r>
              <a:rPr lang="en-US" altLang="zh-CN" kern="1200" dirty="0">
                <a:solidFill>
                  <a:srgbClr val="FF0000"/>
                </a:solidFill>
                <a:latin typeface="微软雅黑" panose="020B0503020204020204" pitchFamily="34" charset="-122"/>
                <a:ea typeface="微软雅黑" panose="020B0503020204020204" pitchFamily="34" charset="-122"/>
                <a:cs typeface="+mn-cs"/>
              </a:rPr>
              <a:t>1. </a:t>
            </a:r>
            <a:r>
              <a:rPr lang="zh-CN" altLang="en-US" kern="1200" dirty="0">
                <a:solidFill>
                  <a:srgbClr val="FF0000"/>
                </a:solidFill>
                <a:latin typeface="微软雅黑" panose="020B0503020204020204" pitchFamily="34" charset="-122"/>
                <a:ea typeface="微软雅黑" panose="020B0503020204020204" pitchFamily="34" charset="-122"/>
                <a:cs typeface="+mn-cs"/>
              </a:rPr>
              <a:t>灵活性：</a:t>
            </a:r>
            <a:r>
              <a:rPr lang="zh-CN" altLang="en-US" kern="1200" dirty="0">
                <a:latin typeface="微软雅黑" panose="020B0503020204020204" pitchFamily="34" charset="-122"/>
                <a:ea typeface="微软雅黑" panose="020B0503020204020204" pitchFamily="34" charset="-122"/>
                <a:cs typeface="+mn-cs"/>
              </a:rPr>
              <a:t>从宏观到微观的具体化，从</a:t>
            </a:r>
            <a:r>
              <a:rPr lang="zh-CN" altLang="en-US" kern="1200" dirty="0">
                <a:solidFill>
                  <a:srgbClr val="FF0000"/>
                </a:solidFill>
                <a:latin typeface="微软雅黑" panose="020B0503020204020204" pitchFamily="34" charset="-122"/>
                <a:ea typeface="微软雅黑" panose="020B0503020204020204" pitchFamily="34" charset="-122"/>
                <a:cs typeface="+mn-cs"/>
              </a:rPr>
              <a:t>预案</a:t>
            </a:r>
            <a:r>
              <a:rPr lang="zh-CN" altLang="en-US" kern="1200" dirty="0">
                <a:latin typeface="微软雅黑" panose="020B0503020204020204" pitchFamily="34" charset="-122"/>
                <a:ea typeface="微软雅黑" panose="020B0503020204020204" pitchFamily="34" charset="-122"/>
                <a:cs typeface="+mn-cs"/>
              </a:rPr>
              <a:t>到</a:t>
            </a:r>
            <a:r>
              <a:rPr lang="zh-CN" altLang="en-US" kern="1200" dirty="0">
                <a:solidFill>
                  <a:srgbClr val="FF0000"/>
                </a:solidFill>
                <a:latin typeface="微软雅黑" panose="020B0503020204020204" pitchFamily="34" charset="-122"/>
                <a:ea typeface="微软雅黑" panose="020B0503020204020204" pitchFamily="34" charset="-122"/>
                <a:cs typeface="+mn-cs"/>
              </a:rPr>
              <a:t>方案</a:t>
            </a:r>
            <a:r>
              <a:rPr lang="zh-CN" altLang="en-US" kern="1200" dirty="0">
                <a:latin typeface="微软雅黑" panose="020B0503020204020204" pitchFamily="34" charset="-122"/>
                <a:ea typeface="微软雅黑" panose="020B0503020204020204" pitchFamily="34" charset="-122"/>
                <a:cs typeface="+mn-cs"/>
              </a:rPr>
              <a:t>的实例化</a:t>
            </a:r>
            <a:endParaRPr lang="en-US" altLang="zh-CN" kern="1200" dirty="0">
              <a:latin typeface="微软雅黑" panose="020B0503020204020204" pitchFamily="34" charset="-122"/>
              <a:ea typeface="微软雅黑" panose="020B0503020204020204" pitchFamily="34" charset="-122"/>
              <a:cs typeface="+mn-cs"/>
            </a:endParaRPr>
          </a:p>
          <a:p>
            <a:pPr>
              <a:spcBef>
                <a:spcPts val="200"/>
              </a:spcBef>
              <a:spcAft>
                <a:spcPts val="200"/>
              </a:spcAft>
              <a:buFont typeface="Arial" panose="020B0604020202020204" pitchFamily="34" charset="0"/>
              <a:buNone/>
            </a:pPr>
            <a:r>
              <a:rPr lang="en-US" altLang="zh-CN" kern="1200" dirty="0">
                <a:solidFill>
                  <a:srgbClr val="FF0000"/>
                </a:solidFill>
                <a:latin typeface="微软雅黑" panose="020B0503020204020204" pitchFamily="34" charset="-122"/>
                <a:ea typeface="微软雅黑" panose="020B0503020204020204" pitchFamily="34" charset="-122"/>
                <a:cs typeface="+mn-cs"/>
              </a:rPr>
              <a:t>2. </a:t>
            </a:r>
            <a:r>
              <a:rPr lang="zh-CN" altLang="en-US" kern="1200" dirty="0">
                <a:solidFill>
                  <a:srgbClr val="FF0000"/>
                </a:solidFill>
                <a:latin typeface="微软雅黑" panose="020B0503020204020204" pitchFamily="34" charset="-122"/>
                <a:ea typeface="微软雅黑" panose="020B0503020204020204" pitchFamily="34" charset="-122"/>
                <a:cs typeface="+mn-cs"/>
              </a:rPr>
              <a:t>现实性：</a:t>
            </a:r>
            <a:r>
              <a:rPr lang="zh-CN" altLang="en-US" kern="1200" dirty="0">
                <a:latin typeface="微软雅黑" panose="020B0503020204020204" pitchFamily="34" charset="-122"/>
                <a:ea typeface="微软雅黑" panose="020B0503020204020204" pitchFamily="34" charset="-122"/>
                <a:cs typeface="+mn-cs"/>
              </a:rPr>
              <a:t>立足现有，邻里互助，企地合作，区域协作</a:t>
            </a:r>
            <a:endParaRPr lang="en-US" altLang="zh-CN" kern="1200" dirty="0">
              <a:latin typeface="微软雅黑" panose="020B0503020204020204" pitchFamily="34" charset="-122"/>
              <a:ea typeface="微软雅黑" panose="020B0503020204020204" pitchFamily="34" charset="-122"/>
              <a:cs typeface="+mn-cs"/>
            </a:endParaRPr>
          </a:p>
          <a:p>
            <a:pPr>
              <a:spcBef>
                <a:spcPts val="200"/>
              </a:spcBef>
              <a:spcAft>
                <a:spcPts val="200"/>
              </a:spcAft>
              <a:buFont typeface="Arial" panose="020B0604020202020204" pitchFamily="34" charset="0"/>
              <a:buNone/>
            </a:pPr>
            <a:r>
              <a:rPr lang="en-US" altLang="zh-CN" kern="1200" dirty="0">
                <a:solidFill>
                  <a:srgbClr val="FF0000"/>
                </a:solidFill>
                <a:latin typeface="微软雅黑" panose="020B0503020204020204" pitchFamily="34" charset="-122"/>
                <a:ea typeface="微软雅黑" panose="020B0503020204020204" pitchFamily="34" charset="-122"/>
                <a:cs typeface="+mn-cs"/>
              </a:rPr>
              <a:t>3.</a:t>
            </a:r>
            <a:r>
              <a:rPr lang="zh-CN" altLang="en-US" kern="1200" dirty="0">
                <a:solidFill>
                  <a:srgbClr val="FF0000"/>
                </a:solidFill>
                <a:latin typeface="微软雅黑" panose="020B0503020204020204" pitchFamily="34" charset="-122"/>
                <a:ea typeface="微软雅黑" panose="020B0503020204020204" pitchFamily="34" charset="-122"/>
                <a:cs typeface="+mn-cs"/>
              </a:rPr>
              <a:t> 稳定性：</a:t>
            </a:r>
            <a:r>
              <a:rPr lang="zh-CN" altLang="en-US" kern="1200" dirty="0">
                <a:latin typeface="微软雅黑" panose="020B0503020204020204" pitchFamily="34" charset="-122"/>
                <a:ea typeface="微软雅黑" panose="020B0503020204020204" pitchFamily="34" charset="-122"/>
                <a:cs typeface="+mn-cs"/>
              </a:rPr>
              <a:t>不因某个事件特别而调整应急预案体系结构</a:t>
            </a:r>
            <a:endParaRPr lang="en-US" altLang="zh-CN" kern="1200" dirty="0">
              <a:latin typeface="微软雅黑" panose="020B0503020204020204" pitchFamily="34" charset="-122"/>
              <a:ea typeface="微软雅黑" panose="020B0503020204020204" pitchFamily="34" charset="-122"/>
              <a:cs typeface="+mn-cs"/>
            </a:endParaRPr>
          </a:p>
          <a:p>
            <a:pPr>
              <a:spcBef>
                <a:spcPts val="200"/>
              </a:spcBef>
              <a:spcAft>
                <a:spcPts val="200"/>
              </a:spcAft>
              <a:buFont typeface="Arial" panose="020B0604020202020204" pitchFamily="34" charset="0"/>
              <a:buNone/>
            </a:pPr>
            <a:r>
              <a:rPr lang="en-US" altLang="zh-CN" kern="1200" dirty="0">
                <a:solidFill>
                  <a:srgbClr val="FF0000"/>
                </a:solidFill>
                <a:latin typeface="微软雅黑" panose="020B0503020204020204" pitchFamily="34" charset="-122"/>
                <a:ea typeface="微软雅黑" panose="020B0503020204020204" pitchFamily="34" charset="-122"/>
                <a:cs typeface="+mn-cs"/>
              </a:rPr>
              <a:t>4. </a:t>
            </a:r>
            <a:r>
              <a:rPr lang="zh-CN" altLang="en-US" kern="1200" dirty="0">
                <a:solidFill>
                  <a:srgbClr val="FF0000"/>
                </a:solidFill>
                <a:latin typeface="微软雅黑" panose="020B0503020204020204" pitchFamily="34" charset="-122"/>
                <a:ea typeface="微软雅黑" panose="020B0503020204020204" pitchFamily="34" charset="-122"/>
                <a:cs typeface="+mn-cs"/>
              </a:rPr>
              <a:t>一致性：</a:t>
            </a:r>
            <a:r>
              <a:rPr lang="zh-CN" altLang="en-US" kern="1200" dirty="0">
                <a:latin typeface="微软雅黑" panose="020B0503020204020204" pitchFamily="34" charset="-122"/>
                <a:ea typeface="微软雅黑" panose="020B0503020204020204" pitchFamily="34" charset="-122"/>
                <a:cs typeface="+mn-cs"/>
              </a:rPr>
              <a:t>依靠制度、规程、指南</a:t>
            </a:r>
            <a:r>
              <a:rPr lang="en-US" altLang="zh-CN" kern="1200" dirty="0">
                <a:latin typeface="微软雅黑" panose="020B0503020204020204" pitchFamily="34" charset="-122"/>
                <a:ea typeface="微软雅黑" panose="020B0503020204020204" pitchFamily="34" charset="-122"/>
                <a:cs typeface="+mn-cs"/>
              </a:rPr>
              <a:t>/</a:t>
            </a:r>
            <a:r>
              <a:rPr lang="zh-CN" altLang="en-US" kern="1200" dirty="0">
                <a:latin typeface="微软雅黑" panose="020B0503020204020204" pitchFamily="34" charset="-122"/>
                <a:ea typeface="微软雅黑" panose="020B0503020204020204" pitchFamily="34" charset="-122"/>
                <a:cs typeface="+mn-cs"/>
              </a:rPr>
              <a:t>细则等规范性文件</a:t>
            </a:r>
            <a:endParaRPr lang="en-US" altLang="zh-CN" kern="1200" dirty="0">
              <a:latin typeface="微软雅黑" panose="020B0503020204020204" pitchFamily="34" charset="-122"/>
              <a:ea typeface="微软雅黑" panose="020B0503020204020204" pitchFamily="34" charset="-122"/>
              <a:cs typeface="+mn-cs"/>
            </a:endParaRPr>
          </a:p>
          <a:p>
            <a:pPr>
              <a:spcBef>
                <a:spcPts val="200"/>
              </a:spcBef>
              <a:spcAft>
                <a:spcPts val="200"/>
              </a:spcAft>
              <a:buFont typeface="Arial" panose="020B0604020202020204" pitchFamily="34" charset="0"/>
              <a:buNone/>
            </a:pPr>
            <a:endParaRPr lang="en-US" altLang="zh-CN" kern="1200" dirty="0">
              <a:latin typeface="微软雅黑" panose="020B0503020204020204" pitchFamily="34" charset="-122"/>
              <a:ea typeface="微软雅黑" panose="020B0503020204020204" pitchFamily="34" charset="-122"/>
              <a:cs typeface="+mn-cs"/>
            </a:endParaRPr>
          </a:p>
          <a:p>
            <a:pPr>
              <a:spcBef>
                <a:spcPts val="200"/>
              </a:spcBef>
              <a:spcAft>
                <a:spcPts val="200"/>
              </a:spcAft>
              <a:buFont typeface="Arial" panose="020B0604020202020204" pitchFamily="34" charset="0"/>
              <a:buNone/>
            </a:pPr>
            <a:endParaRPr lang="en-US" altLang="zh-CN" kern="1200" dirty="0">
              <a:latin typeface="微软雅黑" panose="020B0503020204020204" pitchFamily="34" charset="-122"/>
              <a:ea typeface="微软雅黑" panose="020B0503020204020204" pitchFamily="34" charset="-122"/>
              <a:cs typeface="+mn-cs"/>
            </a:endParaRPr>
          </a:p>
          <a:p>
            <a:pPr>
              <a:spcBef>
                <a:spcPts val="200"/>
              </a:spcBef>
              <a:spcAft>
                <a:spcPts val="200"/>
              </a:spcAft>
              <a:buFont typeface="Arial" panose="020B0604020202020204" pitchFamily="34" charset="0"/>
              <a:buNone/>
            </a:pPr>
            <a:endParaRPr lang="en-US" altLang="zh-CN" kern="1200" dirty="0">
              <a:latin typeface="微软雅黑" panose="020B0503020204020204" pitchFamily="34" charset="-122"/>
              <a:ea typeface="微软雅黑" panose="020B0503020204020204" pitchFamily="34" charset="-122"/>
              <a:cs typeface="+mn-cs"/>
            </a:endParaRPr>
          </a:p>
          <a:p>
            <a:pPr lvl="1">
              <a:spcBef>
                <a:spcPts val="200"/>
              </a:spcBef>
              <a:spcAft>
                <a:spcPts val="200"/>
              </a:spcAft>
              <a:buFont typeface="Arial" panose="020B0604020202020204" pitchFamily="34" charset="0"/>
              <a:buNone/>
            </a:pPr>
            <a:endParaRPr lang="en-US" altLang="zh-CN" kern="1200" dirty="0">
              <a:latin typeface="微软雅黑" panose="020B0503020204020204" pitchFamily="34" charset="-122"/>
              <a:ea typeface="微软雅黑" panose="020B0503020204020204" pitchFamily="34" charset="-122"/>
              <a:cs typeface="+mn-cs"/>
            </a:endParaRPr>
          </a:p>
          <a:p>
            <a:pPr lvl="1">
              <a:spcBef>
                <a:spcPts val="200"/>
              </a:spcBef>
              <a:spcAft>
                <a:spcPts val="200"/>
              </a:spcAft>
              <a:buFont typeface="Arial" panose="020B0604020202020204" pitchFamily="34" charset="0"/>
              <a:buNone/>
            </a:pPr>
            <a:endParaRPr lang="zh-CN" altLang="en-US" kern="1200" dirty="0">
              <a:latin typeface="微软雅黑" panose="020B0503020204020204" pitchFamily="34" charset="-122"/>
              <a:ea typeface="微软雅黑" panose="020B0503020204020204" pitchFamily="34" charset="-122"/>
              <a:cs typeface="+mn-cs"/>
            </a:endParaRPr>
          </a:p>
          <a:p>
            <a:pPr lvl="1">
              <a:spcBef>
                <a:spcPts val="200"/>
              </a:spcBef>
              <a:spcAft>
                <a:spcPts val="200"/>
              </a:spcAft>
              <a:buFont typeface="Arial" panose="020B0604020202020204" pitchFamily="34" charset="0"/>
              <a:buNone/>
            </a:pPr>
            <a:endParaRPr lang="en-US" altLang="zh-CN" kern="1200" dirty="0">
              <a:latin typeface="微软雅黑" panose="020B0503020204020204" pitchFamily="34" charset="-122"/>
              <a:ea typeface="微软雅黑" panose="020B0503020204020204" pitchFamily="34" charset="-122"/>
              <a:cs typeface="+mn-cs"/>
            </a:endParaRPr>
          </a:p>
          <a:p>
            <a:pPr lvl="1">
              <a:spcBef>
                <a:spcPts val="200"/>
              </a:spcBef>
              <a:spcAft>
                <a:spcPts val="200"/>
              </a:spcAft>
              <a:buFont typeface="Arial" panose="020B0604020202020204" pitchFamily="34" charset="0"/>
              <a:buNone/>
            </a:pPr>
            <a:endParaRPr lang="zh-CN" altLang="en-US" kern="1200" dirty="0">
              <a:latin typeface="微软雅黑" panose="020B0503020204020204" pitchFamily="34" charset="-122"/>
              <a:ea typeface="微软雅黑" panose="020B0503020204020204" pitchFamily="34" charset="-122"/>
              <a:cs typeface="+mn-cs"/>
            </a:endParaRPr>
          </a:p>
          <a:p>
            <a:pPr/>
            <a:endParaRPr lang="en-US" altLang="zh-CN" kern="1200" dirty="0">
              <a:latin typeface="微软雅黑" panose="020B0503020204020204" pitchFamily="34" charset="-122"/>
              <a:ea typeface="微软雅黑" panose="020B0503020204020204" pitchFamily="34" charset="-122"/>
              <a:cs typeface="+mn-cs"/>
            </a:endParaRPr>
          </a:p>
          <a:p>
            <a:pPr/>
            <a:endParaRPr lang="zh-CN" altLang="en-US" kern="1200" dirty="0">
              <a:latin typeface="微软雅黑" panose="020B0503020204020204" pitchFamily="34" charset="-122"/>
              <a:ea typeface="微软雅黑" panose="020B0503020204020204" pitchFamily="34" charset="-122"/>
              <a:cs typeface="+mn-cs"/>
            </a:endParaRPr>
          </a:p>
        </p:txBody>
      </p:sp>
      <p:sp>
        <p:nvSpPr>
          <p:cNvPr id="22531" name="标题 1"/>
          <p:cNvSpPr>
            <a:spLocks noGrp="1"/>
          </p:cNvSpPr>
          <p:nvPr>
            <p:ph type="title"/>
          </p:nvPr>
        </p:nvSpPr>
        <p:spPr>
          <a:ln/>
        </p:spPr>
        <p:txBody>
          <a:bodyPr vert="horz" wrap="square" lIns="91440" tIns="45720" rIns="91440" bIns="45720" anchor="ctr" anchorCtr="0"/>
          <a:p>
            <a:pPr/>
            <a:r>
              <a:rPr lang="zh-CN" altLang="en-US" kern="1200" dirty="0">
                <a:solidFill>
                  <a:srgbClr val="FF0000"/>
                </a:solidFill>
                <a:latin typeface="微软雅黑" panose="020B0503020204020204" pitchFamily="34" charset="-122"/>
                <a:ea typeface="微软雅黑" panose="020B0503020204020204" pitchFamily="34" charset="-122"/>
                <a:cs typeface="+mj-cs"/>
              </a:rPr>
              <a:t>（一）稳健型应急预案体系特征</a:t>
            </a:r>
            <a:endParaRPr lang="en-US" altLang="zh-CN" kern="1200" dirty="0">
              <a:solidFill>
                <a:srgbClr val="FF0000"/>
              </a:solidFill>
              <a:latin typeface="微软雅黑" panose="020B0503020204020204" pitchFamily="34" charset="-122"/>
              <a:ea typeface="微软雅黑" panose="020B0503020204020204" pitchFamily="34" charset="-122"/>
              <a:cs typeface="+mj-cs"/>
            </a:endParaRPr>
          </a:p>
        </p:txBody>
      </p:sp>
      <p:pic>
        <p:nvPicPr>
          <p:cNvPr id="22532" name="Picture 2" descr="http://redirect02.sogou.com/proxy?url=aHR0cDovL2ltZ3NyYy5iYWlkdS5jb20vZm9ydW0vdyUzRDU4MC9zaWduPTY5Njg0MTlkOTA1OGQxMDljNGUzYTliYWUxNTljY2QwL2M4ZmNjM2NlYzNmZGZjMDMyNjc5YzE1YmQ2M2Y4Nzk0YTVjMjI2Y2IuanBn&amp;md5=b18a3ef6c688147ec329082884662a9a"/>
          <p:cNvPicPr>
            <a:picLocks noChangeAspect="1"/>
          </p:cNvPicPr>
          <p:nvPr/>
        </p:nvPicPr>
        <p:blipFill>
          <a:blip r:embed="rId1"/>
          <a:srcRect l="1581" t="957" r="752" b="4417"/>
          <a:stretch>
            <a:fillRect/>
          </a:stretch>
        </p:blipFill>
        <p:spPr>
          <a:xfrm>
            <a:off x="71438" y="4770438"/>
            <a:ext cx="2700337" cy="2087562"/>
          </a:xfrm>
          <a:prstGeom prst="rect">
            <a:avLst/>
          </a:prstGeom>
          <a:noFill/>
          <a:ln w="9525" cap="flat" cmpd="sng">
            <a:solidFill>
              <a:srgbClr val="FF0000"/>
            </a:solidFill>
            <a:prstDash val="solid"/>
            <a:miter/>
            <a:headEnd type="none" w="med" len="med"/>
            <a:tailEnd type="none" w="med" len="med"/>
          </a:ln>
        </p:spPr>
      </p:pic>
      <p:pic>
        <p:nvPicPr>
          <p:cNvPr id="22533" name="Picture 2" descr="http://news.cnhubei.com/ctdsb/ctdsbsgk/ctdsb06/200805/W020080521207710876416.jpg"/>
          <p:cNvPicPr>
            <a:picLocks noChangeAspect="1"/>
          </p:cNvPicPr>
          <p:nvPr/>
        </p:nvPicPr>
        <p:blipFill>
          <a:blip r:embed="rId2"/>
          <a:stretch>
            <a:fillRect/>
          </a:stretch>
        </p:blipFill>
        <p:spPr>
          <a:xfrm>
            <a:off x="2981325" y="4770438"/>
            <a:ext cx="2965450" cy="2087562"/>
          </a:xfrm>
          <a:prstGeom prst="rect">
            <a:avLst/>
          </a:prstGeom>
          <a:noFill/>
          <a:ln w="9525" cap="flat" cmpd="sng">
            <a:solidFill>
              <a:srgbClr val="FF0000"/>
            </a:solidFill>
            <a:prstDash val="solid"/>
            <a:miter/>
            <a:headEnd type="none" w="med" len="med"/>
            <a:tailEnd type="none" w="med" len="med"/>
          </a:ln>
        </p:spPr>
      </p:pic>
      <p:pic>
        <p:nvPicPr>
          <p:cNvPr id="22534" name="Picture 6" descr="http://www.eqsn.gov.cn/manage/html/yak/files/xinxzx/xuanjiao/2009/02/fr3.jpg"/>
          <p:cNvPicPr>
            <a:picLocks noChangeAspect="1"/>
          </p:cNvPicPr>
          <p:nvPr/>
        </p:nvPicPr>
        <p:blipFill>
          <a:blip r:embed="rId3"/>
          <a:srcRect l="7613" t="2499" r="11357" b="3783"/>
          <a:stretch>
            <a:fillRect/>
          </a:stretch>
        </p:blipFill>
        <p:spPr>
          <a:xfrm>
            <a:off x="6156325" y="4770438"/>
            <a:ext cx="2886075" cy="2087562"/>
          </a:xfrm>
          <a:prstGeom prst="rect">
            <a:avLst/>
          </a:prstGeom>
          <a:noFill/>
          <a:ln w="9525" cap="flat" cmpd="sng">
            <a:solidFill>
              <a:srgbClr val="002060"/>
            </a:solidFill>
            <a:prstDash val="solid"/>
            <a:miter/>
            <a:headEnd type="none" w="med" len="med"/>
            <a:tailEnd type="none" w="med" len="me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标题 62"/>
          <p:cNvSpPr>
            <a:spLocks noGrp="1"/>
          </p:cNvSpPr>
          <p:nvPr>
            <p:ph type="title"/>
          </p:nvPr>
        </p:nvSpPr>
        <p:spPr>
          <a:ln/>
        </p:spPr>
        <p:txBody>
          <a:bodyPr vert="horz" wrap="square" lIns="91440" tIns="45720" rIns="91440" bIns="45720" anchor="ctr" anchorCtr="0"/>
          <a:p>
            <a:pPr>
              <a:buNone/>
            </a:pPr>
            <a:r>
              <a:rPr lang="zh-CN" altLang="en-US" kern="1200" dirty="0">
                <a:solidFill>
                  <a:srgbClr val="FF0000"/>
                </a:solidFill>
                <a:latin typeface="微软雅黑" panose="020B0503020204020204" pitchFamily="34" charset="-122"/>
                <a:ea typeface="微软雅黑" panose="020B0503020204020204" pitchFamily="34" charset="-122"/>
                <a:cs typeface="+mj-cs"/>
              </a:rPr>
              <a:t>（一）稳健型应急预案体系特征</a:t>
            </a:r>
            <a:endParaRPr lang="zh-CN" altLang="en-US" kern="1200" dirty="0">
              <a:solidFill>
                <a:srgbClr val="FF0000"/>
              </a:solidFill>
              <a:latin typeface="微软雅黑" panose="020B0503020204020204" pitchFamily="34" charset="-122"/>
              <a:ea typeface="微软雅黑" panose="020B0503020204020204" pitchFamily="34" charset="-122"/>
              <a:cs typeface="+mj-cs"/>
            </a:endParaRPr>
          </a:p>
        </p:txBody>
      </p:sp>
      <p:sp>
        <p:nvSpPr>
          <p:cNvPr id="23555" name="内容占位符 63"/>
          <p:cNvSpPr>
            <a:spLocks noGrp="1"/>
          </p:cNvSpPr>
          <p:nvPr>
            <p:ph idx="1"/>
          </p:nvPr>
        </p:nvSpPr>
        <p:spPr>
          <a:xfrm>
            <a:off x="357188" y="1285875"/>
            <a:ext cx="8501062" cy="5072063"/>
          </a:xfrm>
          <a:ln/>
        </p:spPr>
        <p:txBody>
          <a:bodyPr vert="horz" wrap="square" lIns="91440" tIns="45720" rIns="91440" bIns="45720" anchor="t" anchorCtr="0"/>
          <a:p>
            <a:pPr>
              <a:buFont typeface="Arial" panose="020B0604020202020204" pitchFamily="34" charset="0"/>
              <a:buNone/>
            </a:pPr>
            <a:r>
              <a:rPr lang="en-US" altLang="zh-CN" kern="1200" dirty="0">
                <a:solidFill>
                  <a:srgbClr val="FF0000"/>
                </a:solidFill>
                <a:latin typeface="微软雅黑" panose="020B0503020204020204" pitchFamily="34" charset="-122"/>
                <a:ea typeface="微软雅黑" panose="020B0503020204020204" pitchFamily="34" charset="-122"/>
                <a:cs typeface="+mn-cs"/>
              </a:rPr>
              <a:t>5. </a:t>
            </a:r>
            <a:r>
              <a:rPr lang="zh-CN" altLang="en-US" kern="1200" dirty="0">
                <a:solidFill>
                  <a:srgbClr val="FF0000"/>
                </a:solidFill>
                <a:latin typeface="微软雅黑" panose="020B0503020204020204" pitchFamily="34" charset="-122"/>
                <a:ea typeface="微软雅黑" panose="020B0503020204020204" pitchFamily="34" charset="-122"/>
                <a:cs typeface="+mn-cs"/>
              </a:rPr>
              <a:t>连续性：</a:t>
            </a:r>
            <a:r>
              <a:rPr lang="zh-CN" altLang="en-US" kern="1200" dirty="0">
                <a:latin typeface="微软雅黑" panose="020B0503020204020204" pitchFamily="34" charset="-122"/>
                <a:ea typeface="微软雅黑" panose="020B0503020204020204" pitchFamily="34" charset="-122"/>
                <a:cs typeface="+mn-cs"/>
              </a:rPr>
              <a:t>全面集成业务连续性管理计划</a:t>
            </a:r>
            <a:endParaRPr lang="zh-CN" altLang="en-US" kern="1200" dirty="0">
              <a:latin typeface="微软雅黑" panose="020B0503020204020204" pitchFamily="34" charset="-122"/>
              <a:ea typeface="微软雅黑" panose="020B0503020204020204" pitchFamily="34" charset="-122"/>
              <a:cs typeface="+mn-cs"/>
            </a:endParaRPr>
          </a:p>
        </p:txBody>
      </p:sp>
      <p:grpSp>
        <p:nvGrpSpPr>
          <p:cNvPr id="23556" name="组合 61"/>
          <p:cNvGrpSpPr/>
          <p:nvPr/>
        </p:nvGrpSpPr>
        <p:grpSpPr>
          <a:xfrm>
            <a:off x="255588" y="1989138"/>
            <a:ext cx="8637587" cy="4756150"/>
            <a:chOff x="255588" y="2056321"/>
            <a:chExt cx="8637587" cy="4757055"/>
          </a:xfrm>
        </p:grpSpPr>
        <p:sp>
          <p:nvSpPr>
            <p:cNvPr id="23557" name="Rectangle 95"/>
            <p:cNvSpPr/>
            <p:nvPr/>
          </p:nvSpPr>
          <p:spPr>
            <a:xfrm>
              <a:off x="2503489" y="2456825"/>
              <a:ext cx="4503737" cy="685800"/>
            </a:xfrm>
            <a:prstGeom prst="rect">
              <a:avLst/>
            </a:prstGeom>
            <a:solidFill>
              <a:srgbClr val="FFFF00"/>
            </a:solidFill>
            <a:ln w="9525" cap="flat" cmpd="sng">
              <a:solidFill>
                <a:schemeClr val="tx1"/>
              </a:solidFill>
              <a:prstDash val="solid"/>
              <a:round/>
              <a:headEnd type="none" w="med" len="med"/>
              <a:tailEnd type="none" w="med" len="med"/>
            </a:ln>
          </p:spPr>
          <p:txBody>
            <a:bodyPr lIns="91423" tIns="45712" rIns="91423" bIns="45712"/>
            <a:p>
              <a:pPr algn="r">
                <a:buNone/>
              </a:pPr>
              <a:endParaRPr lang="zh-CN" altLang="en-US" sz="1600" dirty="0">
                <a:latin typeface="微软雅黑" panose="020B0503020204020204" pitchFamily="34" charset="-122"/>
                <a:ea typeface="微软雅黑" panose="020B0503020204020204" pitchFamily="34" charset="-122"/>
              </a:endParaRPr>
            </a:p>
          </p:txBody>
        </p:sp>
        <p:sp>
          <p:nvSpPr>
            <p:cNvPr id="23558" name="Rectangle 96"/>
            <p:cNvSpPr/>
            <p:nvPr/>
          </p:nvSpPr>
          <p:spPr>
            <a:xfrm>
              <a:off x="1020763" y="2469525"/>
              <a:ext cx="1454150" cy="3719205"/>
            </a:xfrm>
            <a:prstGeom prst="rect">
              <a:avLst/>
            </a:prstGeom>
            <a:solidFill>
              <a:srgbClr val="66FFFF"/>
            </a:solidFill>
            <a:ln w="9525" cap="flat" cmpd="sng">
              <a:solidFill>
                <a:schemeClr val="tx1"/>
              </a:solidFill>
              <a:prstDash val="solid"/>
              <a:round/>
              <a:headEnd type="none" w="med" len="med"/>
              <a:tailEnd type="none" w="med" len="med"/>
            </a:ln>
          </p:spPr>
          <p:txBody>
            <a:bodyPr lIns="91423" tIns="45712" rIns="91423" bIns="45712"/>
            <a:p>
              <a:pPr algn="r">
                <a:buNone/>
              </a:pPr>
              <a:endParaRPr lang="zh-CN" altLang="en-US" sz="1600" dirty="0">
                <a:latin typeface="微软雅黑" panose="020B0503020204020204" pitchFamily="34" charset="-122"/>
                <a:ea typeface="微软雅黑" panose="020B0503020204020204" pitchFamily="34" charset="-122"/>
              </a:endParaRPr>
            </a:p>
          </p:txBody>
        </p:sp>
        <p:sp>
          <p:nvSpPr>
            <p:cNvPr id="23559" name="Rectangle 93"/>
            <p:cNvSpPr/>
            <p:nvPr/>
          </p:nvSpPr>
          <p:spPr>
            <a:xfrm>
              <a:off x="5451475" y="3139450"/>
              <a:ext cx="1555750" cy="3049280"/>
            </a:xfrm>
            <a:prstGeom prst="rect">
              <a:avLst/>
            </a:prstGeom>
            <a:solidFill>
              <a:srgbClr val="00FF00"/>
            </a:solidFill>
            <a:ln w="9525" cap="flat" cmpd="sng">
              <a:solidFill>
                <a:schemeClr val="tx1"/>
              </a:solidFill>
              <a:prstDash val="solid"/>
              <a:round/>
              <a:headEnd type="none" w="med" len="med"/>
              <a:tailEnd type="none" w="med" len="med"/>
            </a:ln>
          </p:spPr>
          <p:txBody>
            <a:bodyPr lIns="91423" tIns="45712" rIns="91423" bIns="45712"/>
            <a:p>
              <a:pPr algn="r">
                <a:buNone/>
              </a:pPr>
              <a:endParaRPr lang="zh-CN" altLang="en-US" sz="1600" dirty="0">
                <a:latin typeface="微软雅黑" panose="020B0503020204020204" pitchFamily="34" charset="-122"/>
                <a:ea typeface="微软雅黑" panose="020B0503020204020204" pitchFamily="34" charset="-122"/>
              </a:endParaRPr>
            </a:p>
          </p:txBody>
        </p:sp>
        <p:sp>
          <p:nvSpPr>
            <p:cNvPr id="23560" name="Rectangle 91"/>
            <p:cNvSpPr/>
            <p:nvPr/>
          </p:nvSpPr>
          <p:spPr>
            <a:xfrm>
              <a:off x="3746501" y="4449139"/>
              <a:ext cx="1692275" cy="1739592"/>
            </a:xfrm>
            <a:prstGeom prst="rect">
              <a:avLst/>
            </a:prstGeom>
            <a:solidFill>
              <a:srgbClr val="FFC000"/>
            </a:solidFill>
            <a:ln w="9525" cap="flat" cmpd="sng">
              <a:solidFill>
                <a:schemeClr val="tx1"/>
              </a:solidFill>
              <a:prstDash val="solid"/>
              <a:round/>
              <a:headEnd type="none" w="med" len="med"/>
              <a:tailEnd type="none" w="med" len="med"/>
            </a:ln>
          </p:spPr>
          <p:txBody>
            <a:bodyPr lIns="91423" tIns="45712" rIns="91423" bIns="45712"/>
            <a:p>
              <a:pPr algn="r">
                <a:buNone/>
              </a:pPr>
              <a:endParaRPr lang="zh-CN" altLang="en-US" sz="1600" dirty="0">
                <a:latin typeface="微软雅黑" panose="020B0503020204020204" pitchFamily="34" charset="-122"/>
                <a:ea typeface="微软雅黑" panose="020B0503020204020204" pitchFamily="34" charset="-122"/>
              </a:endParaRPr>
            </a:p>
          </p:txBody>
        </p:sp>
        <p:sp>
          <p:nvSpPr>
            <p:cNvPr id="23561" name="Rectangle 89"/>
            <p:cNvSpPr/>
            <p:nvPr/>
          </p:nvSpPr>
          <p:spPr>
            <a:xfrm>
              <a:off x="3746501" y="3142625"/>
              <a:ext cx="1704975" cy="1323975"/>
            </a:xfrm>
            <a:prstGeom prst="rect">
              <a:avLst/>
            </a:prstGeom>
            <a:solidFill>
              <a:srgbClr val="00B0F0"/>
            </a:solidFill>
            <a:ln w="9525" cap="flat" cmpd="sng">
              <a:solidFill>
                <a:schemeClr val="tx1"/>
              </a:solidFill>
              <a:prstDash val="solid"/>
              <a:round/>
              <a:headEnd type="none" w="med" len="med"/>
              <a:tailEnd type="none" w="med" len="med"/>
            </a:ln>
          </p:spPr>
          <p:txBody>
            <a:bodyPr lIns="91423" tIns="45712" rIns="91423" bIns="45712"/>
            <a:p>
              <a:pPr algn="r">
                <a:buNone/>
              </a:pPr>
              <a:endParaRPr lang="zh-CN" altLang="en-US" sz="1600" dirty="0">
                <a:latin typeface="微软雅黑" panose="020B0503020204020204" pitchFamily="34" charset="-122"/>
                <a:ea typeface="微软雅黑" panose="020B0503020204020204" pitchFamily="34" charset="-122"/>
              </a:endParaRPr>
            </a:p>
          </p:txBody>
        </p:sp>
        <p:sp>
          <p:nvSpPr>
            <p:cNvPr id="23562" name="Rectangle 87"/>
            <p:cNvSpPr/>
            <p:nvPr/>
          </p:nvSpPr>
          <p:spPr>
            <a:xfrm>
              <a:off x="2503488" y="3152150"/>
              <a:ext cx="1270000" cy="3036580"/>
            </a:xfrm>
            <a:prstGeom prst="rect">
              <a:avLst/>
            </a:prstGeom>
            <a:solidFill>
              <a:srgbClr val="FF66CC"/>
            </a:solidFill>
            <a:ln w="9525" cap="flat" cmpd="sng">
              <a:solidFill>
                <a:schemeClr val="tx1"/>
              </a:solidFill>
              <a:prstDash val="solid"/>
              <a:round/>
              <a:headEnd type="none" w="med" len="med"/>
              <a:tailEnd type="none" w="med" len="med"/>
            </a:ln>
          </p:spPr>
          <p:txBody>
            <a:bodyPr lIns="91423" tIns="45712" rIns="91423" bIns="45712"/>
            <a:p>
              <a:pPr algn="r">
                <a:buNone/>
              </a:pPr>
              <a:endParaRPr lang="zh-CN" altLang="en-US" sz="1600" dirty="0">
                <a:latin typeface="微软雅黑" panose="020B0503020204020204" pitchFamily="34" charset="-122"/>
                <a:ea typeface="微软雅黑" panose="020B0503020204020204" pitchFamily="34" charset="-122"/>
              </a:endParaRPr>
            </a:p>
          </p:txBody>
        </p:sp>
        <p:sp>
          <p:nvSpPr>
            <p:cNvPr id="23563" name="Line 5"/>
            <p:cNvSpPr/>
            <p:nvPr/>
          </p:nvSpPr>
          <p:spPr>
            <a:xfrm flipH="1" flipV="1">
              <a:off x="1014412" y="2361574"/>
              <a:ext cx="1587" cy="3838368"/>
            </a:xfrm>
            <a:prstGeom prst="line">
              <a:avLst/>
            </a:prstGeom>
            <a:ln w="25400" cap="flat" cmpd="sng">
              <a:solidFill>
                <a:srgbClr val="000000"/>
              </a:solidFill>
              <a:prstDash val="solid"/>
              <a:headEnd type="none" w="med" len="med"/>
              <a:tailEnd type="triangle" w="med" len="med"/>
            </a:ln>
          </p:spPr>
        </p:sp>
        <p:sp>
          <p:nvSpPr>
            <p:cNvPr id="23564" name="Rectangle 18"/>
            <p:cNvSpPr/>
            <p:nvPr/>
          </p:nvSpPr>
          <p:spPr>
            <a:xfrm>
              <a:off x="1055688" y="2804386"/>
              <a:ext cx="1362075" cy="295275"/>
            </a:xfrm>
            <a:prstGeom prst="rect">
              <a:avLst/>
            </a:prstGeom>
            <a:noFill/>
            <a:ln w="9525">
              <a:noFill/>
            </a:ln>
          </p:spPr>
          <p:txBody>
            <a:bodyPr lIns="91423" tIns="45712" rIns="91423" bIns="45712"/>
            <a:p>
              <a:pPr algn="ctr">
                <a:lnSpc>
                  <a:spcPct val="80000"/>
                </a:lnSpc>
                <a:spcBef>
                  <a:spcPct val="20000"/>
                </a:spcBef>
                <a:buNone/>
              </a:pPr>
              <a:r>
                <a:rPr lang="zh-CN" altLang="en-US" dirty="0">
                  <a:solidFill>
                    <a:srgbClr val="000000"/>
                  </a:solidFill>
                  <a:latin typeface="微软雅黑" panose="020B0503020204020204" pitchFamily="34" charset="-122"/>
                  <a:ea typeface="微软雅黑" panose="020B0503020204020204" pitchFamily="34" charset="-122"/>
                </a:rPr>
                <a:t>预防和准备</a:t>
              </a:r>
              <a:endParaRPr lang="en-US" altLang="zh-CN" dirty="0">
                <a:solidFill>
                  <a:srgbClr val="000000"/>
                </a:solidFill>
                <a:latin typeface="微软雅黑" panose="020B0503020204020204" pitchFamily="34" charset="-122"/>
                <a:ea typeface="微软雅黑" panose="020B0503020204020204" pitchFamily="34" charset="-122"/>
              </a:endParaRPr>
            </a:p>
          </p:txBody>
        </p:sp>
        <p:sp>
          <p:nvSpPr>
            <p:cNvPr id="23565" name="Rectangle 21"/>
            <p:cNvSpPr/>
            <p:nvPr/>
          </p:nvSpPr>
          <p:spPr>
            <a:xfrm>
              <a:off x="1387475" y="6525376"/>
              <a:ext cx="792163" cy="288000"/>
            </a:xfrm>
            <a:prstGeom prst="rect">
              <a:avLst/>
            </a:prstGeom>
            <a:noFill/>
            <a:ln w="9525">
              <a:noFill/>
            </a:ln>
          </p:spPr>
          <p:txBody>
            <a:bodyPr lIns="91423" tIns="45712" rIns="91423" bIns="45712" anchor="ctr" anchorCtr="0"/>
            <a:p>
              <a:pPr algn="ctr">
                <a:lnSpc>
                  <a:spcPct val="80000"/>
                </a:lnSpc>
                <a:spcBef>
                  <a:spcPct val="20000"/>
                </a:spcBef>
                <a:buNone/>
              </a:pPr>
              <a:r>
                <a:rPr lang="zh-CN" altLang="en-US" sz="1600" b="1" dirty="0">
                  <a:solidFill>
                    <a:srgbClr val="000000"/>
                  </a:solidFill>
                  <a:latin typeface="微软雅黑" panose="020B0503020204020204" pitchFamily="34" charset="-122"/>
                  <a:ea typeface="微软雅黑" panose="020B0503020204020204" pitchFamily="34" charset="-122"/>
                </a:rPr>
                <a:t>事前</a:t>
              </a:r>
              <a:endParaRPr lang="zh-CN" altLang="en-US" sz="1600" b="1" dirty="0">
                <a:solidFill>
                  <a:srgbClr val="000000"/>
                </a:solidFill>
                <a:latin typeface="微软雅黑" panose="020B0503020204020204" pitchFamily="34" charset="-122"/>
                <a:ea typeface="微软雅黑" panose="020B0503020204020204" pitchFamily="34" charset="-122"/>
              </a:endParaRPr>
            </a:p>
          </p:txBody>
        </p:sp>
        <p:sp>
          <p:nvSpPr>
            <p:cNvPr id="23566" name="Rectangle 22"/>
            <p:cNvSpPr/>
            <p:nvPr/>
          </p:nvSpPr>
          <p:spPr>
            <a:xfrm>
              <a:off x="5689601" y="6525376"/>
              <a:ext cx="1155700" cy="288000"/>
            </a:xfrm>
            <a:prstGeom prst="rect">
              <a:avLst/>
            </a:prstGeom>
            <a:noFill/>
            <a:ln w="9525">
              <a:noFill/>
            </a:ln>
          </p:spPr>
          <p:txBody>
            <a:bodyPr lIns="91423" tIns="45712" rIns="91423" bIns="45712" anchor="ctr" anchorCtr="0"/>
            <a:p>
              <a:pPr algn="ctr">
                <a:lnSpc>
                  <a:spcPct val="80000"/>
                </a:lnSpc>
                <a:spcBef>
                  <a:spcPct val="20000"/>
                </a:spcBef>
                <a:buNone/>
              </a:pPr>
              <a:r>
                <a:rPr lang="zh-CN" altLang="en-US" sz="1600" b="1" dirty="0">
                  <a:solidFill>
                    <a:srgbClr val="000000"/>
                  </a:solidFill>
                  <a:latin typeface="微软雅黑" panose="020B0503020204020204" pitchFamily="34" charset="-122"/>
                  <a:ea typeface="微软雅黑" panose="020B0503020204020204" pitchFamily="34" charset="-122"/>
                </a:rPr>
                <a:t>事后</a:t>
              </a:r>
              <a:endParaRPr lang="en-US" altLang="zh-CN" sz="1600" b="1" dirty="0">
                <a:solidFill>
                  <a:srgbClr val="000000"/>
                </a:solidFill>
                <a:latin typeface="微软雅黑" panose="020B0503020204020204" pitchFamily="34" charset="-122"/>
                <a:ea typeface="微软雅黑" panose="020B0503020204020204" pitchFamily="34" charset="-122"/>
              </a:endParaRPr>
            </a:p>
          </p:txBody>
        </p:sp>
        <p:sp>
          <p:nvSpPr>
            <p:cNvPr id="23567" name="Rectangle 32"/>
            <p:cNvSpPr/>
            <p:nvPr/>
          </p:nvSpPr>
          <p:spPr>
            <a:xfrm>
              <a:off x="7201793" y="3358525"/>
              <a:ext cx="1690687" cy="306388"/>
            </a:xfrm>
            <a:prstGeom prst="rect">
              <a:avLst/>
            </a:prstGeom>
            <a:noFill/>
            <a:ln w="9525">
              <a:noFill/>
            </a:ln>
          </p:spPr>
          <p:txBody>
            <a:bodyPr lIns="91423" tIns="45712" rIns="91423" bIns="45712"/>
            <a:p>
              <a:pPr algn="ctr">
                <a:lnSpc>
                  <a:spcPct val="80000"/>
                </a:lnSpc>
                <a:spcBef>
                  <a:spcPct val="20000"/>
                </a:spcBef>
                <a:buNone/>
              </a:pPr>
              <a:r>
                <a:rPr lang="zh-CN" altLang="en-US" sz="1600" b="1" dirty="0">
                  <a:solidFill>
                    <a:srgbClr val="000000"/>
                  </a:solidFill>
                  <a:latin typeface="微软雅黑" panose="020B0503020204020204" pitchFamily="34" charset="-122"/>
                  <a:ea typeface="微软雅黑" panose="020B0503020204020204" pitchFamily="34" charset="-122"/>
                </a:rPr>
                <a:t>返回正常运行</a:t>
              </a:r>
              <a:endParaRPr lang="zh-CN" altLang="en-US" sz="1600" b="1" dirty="0">
                <a:solidFill>
                  <a:srgbClr val="000000"/>
                </a:solidFill>
                <a:latin typeface="微软雅黑" panose="020B0503020204020204" pitchFamily="34" charset="-122"/>
                <a:ea typeface="微软雅黑" panose="020B0503020204020204" pitchFamily="34" charset="-122"/>
              </a:endParaRPr>
            </a:p>
          </p:txBody>
        </p:sp>
        <p:sp>
          <p:nvSpPr>
            <p:cNvPr id="23568" name="Rectangle 33"/>
            <p:cNvSpPr/>
            <p:nvPr/>
          </p:nvSpPr>
          <p:spPr>
            <a:xfrm>
              <a:off x="7432676" y="6050925"/>
              <a:ext cx="792163" cy="288925"/>
            </a:xfrm>
            <a:prstGeom prst="rect">
              <a:avLst/>
            </a:prstGeom>
            <a:noFill/>
            <a:ln w="9525">
              <a:noFill/>
            </a:ln>
          </p:spPr>
          <p:txBody>
            <a:bodyPr lIns="91423" tIns="45712" rIns="91423" bIns="45712"/>
            <a:p>
              <a:pPr>
                <a:lnSpc>
                  <a:spcPct val="80000"/>
                </a:lnSpc>
                <a:spcBef>
                  <a:spcPct val="20000"/>
                </a:spcBef>
                <a:buNone/>
              </a:pPr>
              <a:endParaRPr lang="zh-CN" altLang="zh-CN" sz="1600" dirty="0">
                <a:solidFill>
                  <a:srgbClr val="000000"/>
                </a:solidFill>
                <a:latin typeface="微软雅黑" panose="020B0503020204020204" pitchFamily="34" charset="-122"/>
                <a:ea typeface="微软雅黑" panose="020B0503020204020204" pitchFamily="34" charset="-122"/>
              </a:endParaRPr>
            </a:p>
          </p:txBody>
        </p:sp>
        <p:sp>
          <p:nvSpPr>
            <p:cNvPr id="23569" name="Line 38"/>
            <p:cNvSpPr/>
            <p:nvPr/>
          </p:nvSpPr>
          <p:spPr>
            <a:xfrm>
              <a:off x="3752850" y="3152151"/>
              <a:ext cx="19050" cy="3022392"/>
            </a:xfrm>
            <a:prstGeom prst="line">
              <a:avLst/>
            </a:prstGeom>
            <a:ln w="28575" cap="rnd" cmpd="sng">
              <a:solidFill>
                <a:srgbClr val="000000"/>
              </a:solidFill>
              <a:prstDash val="solid"/>
              <a:headEnd type="none" w="med" len="med"/>
              <a:tailEnd type="none" w="med" len="med"/>
            </a:ln>
          </p:spPr>
        </p:sp>
        <p:sp>
          <p:nvSpPr>
            <p:cNvPr id="23570" name="Rectangle 40"/>
            <p:cNvSpPr/>
            <p:nvPr/>
          </p:nvSpPr>
          <p:spPr>
            <a:xfrm>
              <a:off x="8008939" y="6332746"/>
              <a:ext cx="792162" cy="288925"/>
            </a:xfrm>
            <a:prstGeom prst="rect">
              <a:avLst/>
            </a:prstGeom>
            <a:noFill/>
            <a:ln w="9525">
              <a:noFill/>
            </a:ln>
          </p:spPr>
          <p:txBody>
            <a:bodyPr lIns="91423" tIns="45712" rIns="91423" bIns="45712"/>
            <a:p>
              <a:pPr algn="ctr">
                <a:lnSpc>
                  <a:spcPct val="80000"/>
                </a:lnSpc>
                <a:spcBef>
                  <a:spcPct val="20000"/>
                </a:spcBef>
                <a:buNone/>
              </a:pPr>
              <a:r>
                <a:rPr lang="zh-CN" altLang="en-US" sz="1600" b="1" dirty="0">
                  <a:solidFill>
                    <a:srgbClr val="FF0000"/>
                  </a:solidFill>
                  <a:latin typeface="微软雅黑" panose="020B0503020204020204" pitchFamily="34" charset="-122"/>
                  <a:ea typeface="微软雅黑" panose="020B0503020204020204" pitchFamily="34" charset="-122"/>
                </a:rPr>
                <a:t>时间</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23571" name="TextBox 43"/>
            <p:cNvSpPr txBox="1"/>
            <p:nvPr/>
          </p:nvSpPr>
          <p:spPr>
            <a:xfrm>
              <a:off x="323528" y="2105776"/>
              <a:ext cx="1440160" cy="338538"/>
            </a:xfrm>
            <a:prstGeom prst="rect">
              <a:avLst/>
            </a:prstGeom>
            <a:noFill/>
            <a:ln w="9525">
              <a:noFill/>
            </a:ln>
          </p:spPr>
          <p:txBody>
            <a:bodyPr lIns="91423" tIns="45712" rIns="91423" bIns="45712">
              <a:spAutoFit/>
            </a:bodyPr>
            <a:p>
              <a:pPr algn="ctr">
                <a:buNone/>
              </a:pPr>
              <a:r>
                <a:rPr lang="zh-CN" altLang="en-US" sz="1600" b="1" dirty="0">
                  <a:solidFill>
                    <a:srgbClr val="FF0000"/>
                  </a:solidFill>
                  <a:latin typeface="微软雅黑" panose="020B0503020204020204" pitchFamily="34" charset="-122"/>
                  <a:ea typeface="微软雅黑" panose="020B0503020204020204" pitchFamily="34" charset="-122"/>
                </a:rPr>
                <a:t>业务运行能力</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cxnSp>
          <p:nvCxnSpPr>
            <p:cNvPr id="19" name="Straight Arrow Connector 82"/>
            <p:cNvCxnSpPr/>
            <p:nvPr/>
          </p:nvCxnSpPr>
          <p:spPr bwMode="auto">
            <a:xfrm flipV="1">
              <a:off x="1004889" y="6188730"/>
              <a:ext cx="7724775" cy="1588"/>
            </a:xfrm>
            <a:prstGeom prst="straightConnector1">
              <a:avLst/>
            </a:prstGeom>
            <a:solidFill>
              <a:schemeClr val="accent1"/>
            </a:solidFill>
            <a:ln w="28575" cap="flat" cmpd="sng" algn="ctr">
              <a:solidFill>
                <a:schemeClr val="accent6">
                  <a:lumMod val="10000"/>
                </a:schemeClr>
              </a:solidFill>
              <a:prstDash val="solid"/>
              <a:round/>
              <a:headEnd type="none" w="med" len="med"/>
              <a:tailEnd type="triangle" w="med" len="med"/>
            </a:ln>
            <a:effectLst/>
          </p:spPr>
        </p:cxnSp>
        <p:cxnSp>
          <p:nvCxnSpPr>
            <p:cNvPr id="20" name="Straight Connector 84"/>
            <p:cNvCxnSpPr/>
            <p:nvPr/>
          </p:nvCxnSpPr>
          <p:spPr bwMode="auto">
            <a:xfrm>
              <a:off x="1004888" y="5612541"/>
              <a:ext cx="6454775" cy="12700"/>
            </a:xfrm>
            <a:prstGeom prst="line">
              <a:avLst/>
            </a:prstGeom>
            <a:solidFill>
              <a:schemeClr val="accent1"/>
            </a:solidFill>
            <a:ln w="19050" cap="flat" cmpd="sng" algn="ctr">
              <a:solidFill>
                <a:schemeClr val="accent6">
                  <a:lumMod val="10000"/>
                </a:schemeClr>
              </a:solidFill>
              <a:prstDash val="dash"/>
              <a:round/>
              <a:headEnd type="none" w="med" len="med"/>
              <a:tailEnd type="none" w="med" len="med"/>
            </a:ln>
            <a:effectLst/>
          </p:spPr>
        </p:cxnSp>
        <p:cxnSp>
          <p:nvCxnSpPr>
            <p:cNvPr id="21" name="Straight Connector 85"/>
            <p:cNvCxnSpPr/>
            <p:nvPr/>
          </p:nvCxnSpPr>
          <p:spPr bwMode="auto">
            <a:xfrm flipV="1">
              <a:off x="1033464" y="4449138"/>
              <a:ext cx="6346825" cy="1587"/>
            </a:xfrm>
            <a:prstGeom prst="line">
              <a:avLst/>
            </a:prstGeom>
            <a:solidFill>
              <a:schemeClr val="accent1"/>
            </a:solidFill>
            <a:ln w="19050" cap="flat" cmpd="sng" algn="ctr">
              <a:solidFill>
                <a:schemeClr val="accent6">
                  <a:lumMod val="10000"/>
                </a:schemeClr>
              </a:solidFill>
              <a:prstDash val="dash"/>
              <a:round/>
              <a:headEnd type="none" w="med" len="med"/>
              <a:tailEnd type="none" w="med" len="med"/>
            </a:ln>
            <a:effectLst/>
          </p:spPr>
        </p:cxnSp>
        <p:cxnSp>
          <p:nvCxnSpPr>
            <p:cNvPr id="22" name="Straight Connector 86"/>
            <p:cNvCxnSpPr/>
            <p:nvPr/>
          </p:nvCxnSpPr>
          <p:spPr bwMode="auto">
            <a:xfrm>
              <a:off x="1023939" y="3850651"/>
              <a:ext cx="6619875" cy="9525"/>
            </a:xfrm>
            <a:prstGeom prst="line">
              <a:avLst/>
            </a:prstGeom>
            <a:solidFill>
              <a:schemeClr val="accent1"/>
            </a:solidFill>
            <a:ln w="19050" cap="flat" cmpd="sng" algn="ctr">
              <a:solidFill>
                <a:schemeClr val="accent6">
                  <a:lumMod val="10000"/>
                </a:schemeClr>
              </a:solidFill>
              <a:prstDash val="dash"/>
              <a:round/>
              <a:headEnd type="none" w="med" len="med"/>
              <a:tailEnd type="none" w="med" len="med"/>
            </a:ln>
            <a:effectLst/>
          </p:spPr>
        </p:cxnSp>
        <p:sp>
          <p:nvSpPr>
            <p:cNvPr id="23576" name="Rectangle 32"/>
            <p:cNvSpPr/>
            <p:nvPr/>
          </p:nvSpPr>
          <p:spPr>
            <a:xfrm>
              <a:off x="2544764" y="3252163"/>
              <a:ext cx="1160462" cy="585787"/>
            </a:xfrm>
            <a:prstGeom prst="rect">
              <a:avLst/>
            </a:prstGeom>
            <a:noFill/>
            <a:ln w="9525">
              <a:noFill/>
            </a:ln>
          </p:spPr>
          <p:txBody>
            <a:bodyPr lIns="91423" tIns="45712" rIns="91423" bIns="45712"/>
            <a:p>
              <a:pPr algn="ctr">
                <a:lnSpc>
                  <a:spcPct val="80000"/>
                </a:lnSpc>
                <a:spcBef>
                  <a:spcPct val="20000"/>
                </a:spcBef>
                <a:buNone/>
              </a:pPr>
              <a:r>
                <a:rPr lang="zh-CN" altLang="en-US" dirty="0">
                  <a:solidFill>
                    <a:srgbClr val="000000"/>
                  </a:solidFill>
                  <a:latin typeface="微软雅黑" panose="020B0503020204020204" pitchFamily="34" charset="-122"/>
                  <a:ea typeface="微软雅黑" panose="020B0503020204020204" pitchFamily="34" charset="-122"/>
                </a:rPr>
                <a:t>应急响应</a:t>
              </a:r>
              <a:endParaRPr lang="en-US" altLang="zh-CN" dirty="0">
                <a:solidFill>
                  <a:srgbClr val="000000"/>
                </a:solidFill>
                <a:latin typeface="微软雅黑" panose="020B0503020204020204" pitchFamily="34" charset="-122"/>
                <a:ea typeface="微软雅黑" panose="020B0503020204020204" pitchFamily="34" charset="-122"/>
              </a:endParaRPr>
            </a:p>
            <a:p>
              <a:pPr algn="ctr">
                <a:lnSpc>
                  <a:spcPct val="80000"/>
                </a:lnSpc>
                <a:spcBef>
                  <a:spcPct val="20000"/>
                </a:spcBef>
                <a:buNone/>
              </a:pPr>
              <a:r>
                <a:rPr lang="zh-CN" altLang="en-US" dirty="0">
                  <a:solidFill>
                    <a:srgbClr val="000000"/>
                  </a:solidFill>
                  <a:latin typeface="微软雅黑" panose="020B0503020204020204" pitchFamily="34" charset="-122"/>
                  <a:ea typeface="微软雅黑" panose="020B0503020204020204" pitchFamily="34" charset="-122"/>
                </a:rPr>
                <a:t>计划</a:t>
              </a: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23577" name="Rectangle 32"/>
            <p:cNvSpPr/>
            <p:nvPr/>
          </p:nvSpPr>
          <p:spPr>
            <a:xfrm>
              <a:off x="4006851" y="3237875"/>
              <a:ext cx="1160463" cy="528638"/>
            </a:xfrm>
            <a:prstGeom prst="rect">
              <a:avLst/>
            </a:prstGeom>
            <a:noFill/>
            <a:ln w="9525">
              <a:noFill/>
            </a:ln>
          </p:spPr>
          <p:txBody>
            <a:bodyPr lIns="91423" tIns="45712" rIns="91423" bIns="45712"/>
            <a:p>
              <a:pPr algn="ctr">
                <a:lnSpc>
                  <a:spcPct val="80000"/>
                </a:lnSpc>
                <a:spcBef>
                  <a:spcPct val="20000"/>
                </a:spcBef>
                <a:buNone/>
              </a:pPr>
              <a:r>
                <a:rPr lang="zh-CN" altLang="en-US" dirty="0">
                  <a:solidFill>
                    <a:srgbClr val="000000"/>
                  </a:solidFill>
                  <a:latin typeface="微软雅黑" panose="020B0503020204020204" pitchFamily="34" charset="-122"/>
                  <a:ea typeface="微软雅黑" panose="020B0503020204020204" pitchFamily="34" charset="-122"/>
                </a:rPr>
                <a:t>业务恢复</a:t>
              </a:r>
              <a:endParaRPr lang="en-US" altLang="zh-CN" dirty="0">
                <a:solidFill>
                  <a:srgbClr val="000000"/>
                </a:solidFill>
                <a:latin typeface="微软雅黑" panose="020B0503020204020204" pitchFamily="34" charset="-122"/>
                <a:ea typeface="微软雅黑" panose="020B0503020204020204" pitchFamily="34" charset="-122"/>
              </a:endParaRPr>
            </a:p>
            <a:p>
              <a:pPr algn="ctr">
                <a:lnSpc>
                  <a:spcPct val="80000"/>
                </a:lnSpc>
                <a:spcBef>
                  <a:spcPct val="20000"/>
                </a:spcBef>
                <a:buNone/>
              </a:pPr>
              <a:r>
                <a:rPr lang="zh-CN" altLang="en-US" dirty="0">
                  <a:solidFill>
                    <a:srgbClr val="000000"/>
                  </a:solidFill>
                  <a:latin typeface="微软雅黑" panose="020B0503020204020204" pitchFamily="34" charset="-122"/>
                  <a:ea typeface="微软雅黑" panose="020B0503020204020204" pitchFamily="34" charset="-122"/>
                </a:rPr>
                <a:t>计划</a:t>
              </a: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23578" name="Rectangle 32"/>
            <p:cNvSpPr/>
            <p:nvPr/>
          </p:nvSpPr>
          <p:spPr>
            <a:xfrm>
              <a:off x="4421237" y="4964594"/>
              <a:ext cx="1158875" cy="431120"/>
            </a:xfrm>
            <a:prstGeom prst="rect">
              <a:avLst/>
            </a:prstGeom>
            <a:noFill/>
            <a:ln w="9525">
              <a:noFill/>
            </a:ln>
          </p:spPr>
          <p:txBody>
            <a:bodyPr lIns="91423" tIns="45712" rIns="91423" bIns="45712"/>
            <a:p>
              <a:pPr algn="ctr">
                <a:lnSpc>
                  <a:spcPct val="80000"/>
                </a:lnSpc>
                <a:spcBef>
                  <a:spcPct val="20000"/>
                </a:spcBef>
                <a:buNone/>
              </a:pPr>
              <a:r>
                <a:rPr lang="zh-CN" altLang="en-US" sz="1400" b="1" i="1" dirty="0">
                  <a:solidFill>
                    <a:srgbClr val="000000"/>
                  </a:solidFill>
                  <a:latin typeface="微软雅黑" panose="020B0503020204020204" pitchFamily="34" charset="-122"/>
                  <a:ea typeface="微软雅黑" panose="020B0503020204020204" pitchFamily="34" charset="-122"/>
                </a:rPr>
                <a:t>灾难恢复</a:t>
              </a:r>
              <a:endParaRPr lang="en-US" altLang="zh-CN" sz="1400" b="1" i="1" dirty="0">
                <a:solidFill>
                  <a:srgbClr val="000000"/>
                </a:solidFill>
                <a:latin typeface="微软雅黑" panose="020B0503020204020204" pitchFamily="34" charset="-122"/>
                <a:ea typeface="微软雅黑" panose="020B0503020204020204" pitchFamily="34" charset="-122"/>
              </a:endParaRPr>
            </a:p>
            <a:p>
              <a:pPr algn="ctr">
                <a:lnSpc>
                  <a:spcPct val="80000"/>
                </a:lnSpc>
                <a:spcBef>
                  <a:spcPct val="20000"/>
                </a:spcBef>
                <a:buNone/>
              </a:pPr>
              <a:r>
                <a:rPr lang="zh-CN" altLang="en-US" sz="1400" b="1" i="1" dirty="0">
                  <a:solidFill>
                    <a:srgbClr val="000000"/>
                  </a:solidFill>
                  <a:latin typeface="微软雅黑" panose="020B0503020204020204" pitchFamily="34" charset="-122"/>
                  <a:ea typeface="微软雅黑" panose="020B0503020204020204" pitchFamily="34" charset="-122"/>
                </a:rPr>
                <a:t>计划</a:t>
              </a:r>
              <a:endParaRPr lang="zh-CN" altLang="en-US" sz="1400" b="1" i="1" dirty="0">
                <a:solidFill>
                  <a:srgbClr val="000000"/>
                </a:solidFill>
                <a:latin typeface="微软雅黑" panose="020B0503020204020204" pitchFamily="34" charset="-122"/>
                <a:ea typeface="微软雅黑" panose="020B0503020204020204" pitchFamily="34" charset="-122"/>
              </a:endParaRPr>
            </a:p>
          </p:txBody>
        </p:sp>
        <p:sp>
          <p:nvSpPr>
            <p:cNvPr id="23579" name="Rectangle 32"/>
            <p:cNvSpPr/>
            <p:nvPr/>
          </p:nvSpPr>
          <p:spPr>
            <a:xfrm>
              <a:off x="5505450" y="3248989"/>
              <a:ext cx="1436688" cy="631825"/>
            </a:xfrm>
            <a:prstGeom prst="rect">
              <a:avLst/>
            </a:prstGeom>
            <a:noFill/>
            <a:ln w="9525">
              <a:noFill/>
            </a:ln>
          </p:spPr>
          <p:txBody>
            <a:bodyPr lIns="91423" tIns="45712" rIns="91423" bIns="45712"/>
            <a:p>
              <a:pPr algn="ctr">
                <a:lnSpc>
                  <a:spcPct val="80000"/>
                </a:lnSpc>
                <a:spcBef>
                  <a:spcPct val="20000"/>
                </a:spcBef>
                <a:buNone/>
              </a:pPr>
              <a:r>
                <a:rPr lang="zh-CN" altLang="en-US" dirty="0">
                  <a:solidFill>
                    <a:srgbClr val="000000"/>
                  </a:solidFill>
                  <a:latin typeface="微软雅黑" panose="020B0503020204020204" pitchFamily="34" charset="-122"/>
                  <a:ea typeface="微软雅黑" panose="020B0503020204020204" pitchFamily="34" charset="-122"/>
                </a:rPr>
                <a:t>重建</a:t>
              </a:r>
              <a:r>
                <a:rPr lang="en-US" altLang="zh-CN" dirty="0">
                  <a:solidFill>
                    <a:srgbClr val="000000"/>
                  </a:solidFill>
                  <a:latin typeface="微软雅黑" panose="020B0503020204020204" pitchFamily="34" charset="-122"/>
                  <a:ea typeface="微软雅黑" panose="020B0503020204020204" pitchFamily="34" charset="-122"/>
                </a:rPr>
                <a:t>/</a:t>
              </a:r>
              <a:r>
                <a:rPr lang="zh-CN" altLang="en-US" dirty="0">
                  <a:solidFill>
                    <a:srgbClr val="000000"/>
                  </a:solidFill>
                  <a:latin typeface="微软雅黑" panose="020B0503020204020204" pitchFamily="34" charset="-122"/>
                  <a:ea typeface="微软雅黑" panose="020B0503020204020204" pitchFamily="34" charset="-122"/>
                </a:rPr>
                <a:t>返回</a:t>
              </a:r>
              <a:endParaRPr lang="en-US" altLang="zh-CN" dirty="0">
                <a:solidFill>
                  <a:srgbClr val="000000"/>
                </a:solidFill>
                <a:latin typeface="微软雅黑" panose="020B0503020204020204" pitchFamily="34" charset="-122"/>
                <a:ea typeface="微软雅黑" panose="020B0503020204020204" pitchFamily="34" charset="-122"/>
              </a:endParaRPr>
            </a:p>
            <a:p>
              <a:pPr algn="ctr">
                <a:lnSpc>
                  <a:spcPct val="80000"/>
                </a:lnSpc>
                <a:spcBef>
                  <a:spcPct val="20000"/>
                </a:spcBef>
                <a:buNone/>
              </a:pPr>
              <a:r>
                <a:rPr lang="zh-CN" altLang="en-US" dirty="0">
                  <a:solidFill>
                    <a:srgbClr val="000000"/>
                  </a:solidFill>
                  <a:latin typeface="微软雅黑" panose="020B0503020204020204" pitchFamily="34" charset="-122"/>
                  <a:ea typeface="微软雅黑" panose="020B0503020204020204" pitchFamily="34" charset="-122"/>
                </a:rPr>
                <a:t>计划</a:t>
              </a: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23580" name="Rectangle 32"/>
            <p:cNvSpPr/>
            <p:nvPr/>
          </p:nvSpPr>
          <p:spPr>
            <a:xfrm>
              <a:off x="1096964" y="3236434"/>
              <a:ext cx="1335087" cy="609600"/>
            </a:xfrm>
            <a:prstGeom prst="rect">
              <a:avLst/>
            </a:prstGeom>
            <a:noFill/>
            <a:ln w="9525">
              <a:noFill/>
            </a:ln>
          </p:spPr>
          <p:txBody>
            <a:bodyPr lIns="91423" tIns="45712" rIns="91423" bIns="45712"/>
            <a:p>
              <a:pPr algn="ctr">
                <a:lnSpc>
                  <a:spcPct val="80000"/>
                </a:lnSpc>
                <a:spcBef>
                  <a:spcPct val="20000"/>
                </a:spcBef>
                <a:buNone/>
              </a:pPr>
              <a:r>
                <a:rPr lang="zh-CN" altLang="en-US" dirty="0">
                  <a:solidFill>
                    <a:srgbClr val="000000"/>
                  </a:solidFill>
                  <a:latin typeface="微软雅黑" panose="020B0503020204020204" pitchFamily="34" charset="-122"/>
                  <a:ea typeface="微软雅黑" panose="020B0503020204020204" pitchFamily="34" charset="-122"/>
                </a:rPr>
                <a:t>风险减小</a:t>
              </a:r>
              <a:endParaRPr lang="en-US" altLang="zh-CN" dirty="0">
                <a:solidFill>
                  <a:srgbClr val="000000"/>
                </a:solidFill>
                <a:latin typeface="微软雅黑" panose="020B0503020204020204" pitchFamily="34" charset="-122"/>
                <a:ea typeface="微软雅黑" panose="020B0503020204020204" pitchFamily="34" charset="-122"/>
              </a:endParaRPr>
            </a:p>
            <a:p>
              <a:pPr algn="ctr">
                <a:lnSpc>
                  <a:spcPct val="80000"/>
                </a:lnSpc>
                <a:spcBef>
                  <a:spcPct val="20000"/>
                </a:spcBef>
                <a:buNone/>
              </a:pPr>
              <a:r>
                <a:rPr lang="zh-CN" altLang="en-US" dirty="0">
                  <a:solidFill>
                    <a:srgbClr val="000000"/>
                  </a:solidFill>
                  <a:latin typeface="微软雅黑" panose="020B0503020204020204" pitchFamily="34" charset="-122"/>
                  <a:ea typeface="微软雅黑" panose="020B0503020204020204" pitchFamily="34" charset="-122"/>
                </a:rPr>
                <a:t>计划</a:t>
              </a: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23581" name="Rectangle 32"/>
            <p:cNvSpPr/>
            <p:nvPr/>
          </p:nvSpPr>
          <p:spPr>
            <a:xfrm>
              <a:off x="3513139" y="2516354"/>
              <a:ext cx="2244725" cy="327025"/>
            </a:xfrm>
            <a:prstGeom prst="rect">
              <a:avLst/>
            </a:prstGeom>
            <a:noFill/>
            <a:ln w="9525">
              <a:noFill/>
            </a:ln>
          </p:spPr>
          <p:txBody>
            <a:bodyPr lIns="91423" tIns="45712" rIns="91423" bIns="45712"/>
            <a:p>
              <a:pPr algn="ctr">
                <a:lnSpc>
                  <a:spcPct val="80000"/>
                </a:lnSpc>
                <a:spcBef>
                  <a:spcPct val="20000"/>
                </a:spcBef>
                <a:buNone/>
              </a:pPr>
              <a:r>
                <a:rPr lang="zh-CN" altLang="en-US" b="1" dirty="0">
                  <a:solidFill>
                    <a:srgbClr val="000000"/>
                  </a:solidFill>
                  <a:latin typeface="微软雅黑" panose="020B0503020204020204" pitchFamily="34" charset="-122"/>
                  <a:ea typeface="微软雅黑" panose="020B0503020204020204" pitchFamily="34" charset="-122"/>
                </a:rPr>
                <a:t>危机管理计划</a:t>
              </a:r>
              <a:endParaRPr lang="zh-CN" altLang="en-US" b="1" dirty="0">
                <a:solidFill>
                  <a:srgbClr val="000000"/>
                </a:solidFill>
                <a:latin typeface="微软雅黑" panose="020B0503020204020204" pitchFamily="34" charset="-122"/>
                <a:ea typeface="微软雅黑" panose="020B0503020204020204" pitchFamily="34" charset="-122"/>
              </a:endParaRPr>
            </a:p>
          </p:txBody>
        </p:sp>
        <p:sp>
          <p:nvSpPr>
            <p:cNvPr id="23582" name="Rectangle 31"/>
            <p:cNvSpPr/>
            <p:nvPr/>
          </p:nvSpPr>
          <p:spPr>
            <a:xfrm>
              <a:off x="7237413" y="4223713"/>
              <a:ext cx="1655762" cy="573087"/>
            </a:xfrm>
            <a:prstGeom prst="rect">
              <a:avLst/>
            </a:prstGeom>
            <a:noFill/>
            <a:ln w="9525">
              <a:noFill/>
            </a:ln>
          </p:spPr>
          <p:txBody>
            <a:bodyPr lIns="91423" tIns="45712" rIns="91423" bIns="45712"/>
            <a:p>
              <a:pPr algn="ctr">
                <a:lnSpc>
                  <a:spcPct val="80000"/>
                </a:lnSpc>
                <a:spcBef>
                  <a:spcPct val="20000"/>
                </a:spcBef>
                <a:buNone/>
              </a:pPr>
              <a:r>
                <a:rPr lang="zh-CN" altLang="en-US" sz="1600" b="1" dirty="0">
                  <a:solidFill>
                    <a:srgbClr val="000000"/>
                  </a:solidFill>
                  <a:latin typeface="微软雅黑" panose="020B0503020204020204" pitchFamily="34" charset="-122"/>
                  <a:ea typeface="微软雅黑" panose="020B0503020204020204" pitchFamily="34" charset="-122"/>
                </a:rPr>
                <a:t>非常态运行</a:t>
              </a:r>
              <a:endParaRPr lang="en-US" altLang="zh-CN" sz="1600" b="1" dirty="0">
                <a:solidFill>
                  <a:srgbClr val="000000"/>
                </a:solidFill>
                <a:latin typeface="微软雅黑" panose="020B0503020204020204" pitchFamily="34" charset="-122"/>
                <a:ea typeface="微软雅黑" panose="020B0503020204020204" pitchFamily="34" charset="-122"/>
              </a:endParaRPr>
            </a:p>
            <a:p>
              <a:pPr algn="ctr">
                <a:lnSpc>
                  <a:spcPct val="80000"/>
                </a:lnSpc>
                <a:spcBef>
                  <a:spcPct val="20000"/>
                </a:spcBef>
                <a:buNone/>
              </a:pPr>
              <a:r>
                <a:rPr lang="zh-CN" altLang="en-US" sz="1600" b="1" dirty="0">
                  <a:solidFill>
                    <a:srgbClr val="000000"/>
                  </a:solidFill>
                  <a:latin typeface="微软雅黑" panose="020B0503020204020204" pitchFamily="34" charset="-122"/>
                  <a:ea typeface="微软雅黑" panose="020B0503020204020204" pitchFamily="34" charset="-122"/>
                </a:rPr>
                <a:t>（满足</a:t>
              </a:r>
              <a:r>
                <a:rPr lang="en-US" altLang="zh-CN" sz="1600" b="1" dirty="0">
                  <a:solidFill>
                    <a:srgbClr val="000000"/>
                  </a:solidFill>
                  <a:latin typeface="微软雅黑" panose="020B0503020204020204" pitchFamily="34" charset="-122"/>
                  <a:ea typeface="微软雅黑" panose="020B0503020204020204" pitchFamily="34" charset="-122"/>
                </a:rPr>
                <a:t>RTO</a:t>
              </a:r>
              <a:r>
                <a:rPr lang="zh-CN" altLang="en-US" sz="1600" b="1" dirty="0">
                  <a:solidFill>
                    <a:srgbClr val="000000"/>
                  </a:solidFill>
                  <a:latin typeface="微软雅黑" panose="020B0503020204020204" pitchFamily="34" charset="-122"/>
                  <a:ea typeface="微软雅黑" panose="020B0503020204020204" pitchFamily="34" charset="-122"/>
                </a:rPr>
                <a:t>要求）</a:t>
              </a:r>
              <a:endParaRPr lang="en-US" altLang="zh-CN" sz="1600" b="1" dirty="0">
                <a:solidFill>
                  <a:srgbClr val="000000"/>
                </a:solidFill>
                <a:latin typeface="微软雅黑" panose="020B0503020204020204" pitchFamily="34" charset="-122"/>
                <a:ea typeface="微软雅黑" panose="020B0503020204020204" pitchFamily="34" charset="-122"/>
              </a:endParaRPr>
            </a:p>
          </p:txBody>
        </p:sp>
        <p:sp>
          <p:nvSpPr>
            <p:cNvPr id="23583" name="Rectangle 31"/>
            <p:cNvSpPr/>
            <p:nvPr/>
          </p:nvSpPr>
          <p:spPr>
            <a:xfrm>
              <a:off x="7380312" y="5396642"/>
              <a:ext cx="1406525" cy="523875"/>
            </a:xfrm>
            <a:prstGeom prst="rect">
              <a:avLst/>
            </a:prstGeom>
            <a:noFill/>
            <a:ln w="9525">
              <a:noFill/>
            </a:ln>
          </p:spPr>
          <p:txBody>
            <a:bodyPr lIns="91423" tIns="45712" rIns="91423" bIns="45712"/>
            <a:p>
              <a:pPr algn="ctr">
                <a:lnSpc>
                  <a:spcPct val="80000"/>
                </a:lnSpc>
                <a:spcBef>
                  <a:spcPct val="20000"/>
                </a:spcBef>
                <a:buNone/>
              </a:pPr>
              <a:r>
                <a:rPr lang="zh-CN" altLang="en-US" sz="1600" b="1" dirty="0">
                  <a:solidFill>
                    <a:srgbClr val="000000"/>
                  </a:solidFill>
                  <a:latin typeface="微软雅黑" panose="020B0503020204020204" pitchFamily="34" charset="-122"/>
                  <a:ea typeface="微软雅黑" panose="020B0503020204020204" pitchFamily="34" charset="-122"/>
                </a:rPr>
                <a:t>可容忍的最低</a:t>
              </a:r>
              <a:endParaRPr lang="en-US" altLang="zh-CN" sz="1600" b="1" dirty="0">
                <a:solidFill>
                  <a:srgbClr val="000000"/>
                </a:solidFill>
                <a:latin typeface="微软雅黑" panose="020B0503020204020204" pitchFamily="34" charset="-122"/>
                <a:ea typeface="微软雅黑" panose="020B0503020204020204" pitchFamily="34" charset="-122"/>
              </a:endParaRPr>
            </a:p>
            <a:p>
              <a:pPr algn="ctr">
                <a:lnSpc>
                  <a:spcPct val="80000"/>
                </a:lnSpc>
                <a:spcBef>
                  <a:spcPct val="20000"/>
                </a:spcBef>
                <a:buNone/>
              </a:pPr>
              <a:r>
                <a:rPr lang="zh-CN" altLang="en-US" sz="1600" b="1" dirty="0">
                  <a:solidFill>
                    <a:srgbClr val="000000"/>
                  </a:solidFill>
                  <a:latin typeface="微软雅黑" panose="020B0503020204020204" pitchFamily="34" charset="-122"/>
                  <a:ea typeface="微软雅黑" panose="020B0503020204020204" pitchFamily="34" charset="-122"/>
                </a:rPr>
                <a:t>业务运行能力</a:t>
              </a:r>
              <a:endParaRPr lang="zh-CN" altLang="en-US" sz="1600" b="1" dirty="0">
                <a:solidFill>
                  <a:srgbClr val="000000"/>
                </a:solidFill>
                <a:latin typeface="微软雅黑" panose="020B0503020204020204" pitchFamily="34" charset="-122"/>
                <a:ea typeface="微软雅黑" panose="020B0503020204020204" pitchFamily="34" charset="-122"/>
              </a:endParaRPr>
            </a:p>
          </p:txBody>
        </p:sp>
        <p:cxnSp>
          <p:nvCxnSpPr>
            <p:cNvPr id="31" name="Straight Connector 101"/>
            <p:cNvCxnSpPr/>
            <p:nvPr/>
          </p:nvCxnSpPr>
          <p:spPr bwMode="auto">
            <a:xfrm>
              <a:off x="5445126" y="3148975"/>
              <a:ext cx="3174" cy="3393867"/>
            </a:xfrm>
            <a:prstGeom prst="line">
              <a:avLst/>
            </a:prstGeom>
            <a:solidFill>
              <a:schemeClr val="accent1"/>
            </a:solidFill>
            <a:ln w="38100" cap="flat" cmpd="sng" algn="ctr">
              <a:solidFill>
                <a:schemeClr val="accent6">
                  <a:lumMod val="10000"/>
                </a:schemeClr>
              </a:solidFill>
              <a:prstDash val="solid"/>
              <a:round/>
              <a:headEnd type="none" w="med" len="med"/>
              <a:tailEnd type="none" w="med" len="med"/>
            </a:ln>
            <a:effectLst/>
          </p:spPr>
        </p:cxnSp>
        <p:cxnSp>
          <p:nvCxnSpPr>
            <p:cNvPr id="32" name="Straight Connector 110"/>
            <p:cNvCxnSpPr/>
            <p:nvPr/>
          </p:nvCxnSpPr>
          <p:spPr bwMode="auto">
            <a:xfrm flipH="1">
              <a:off x="7023100" y="2453650"/>
              <a:ext cx="3176" cy="3733592"/>
            </a:xfrm>
            <a:prstGeom prst="line">
              <a:avLst/>
            </a:prstGeom>
            <a:solidFill>
              <a:schemeClr val="accent1"/>
            </a:solidFill>
            <a:ln w="38100" cap="flat" cmpd="sng" algn="ctr">
              <a:solidFill>
                <a:schemeClr val="accent6">
                  <a:lumMod val="10000"/>
                </a:schemeClr>
              </a:solidFill>
              <a:prstDash val="solid"/>
              <a:round/>
              <a:headEnd type="none" w="med" len="med"/>
              <a:tailEnd type="none" w="med" len="med"/>
            </a:ln>
            <a:effectLst/>
          </p:spPr>
        </p:cxnSp>
        <p:cxnSp>
          <p:nvCxnSpPr>
            <p:cNvPr id="33" name="Straight Connector 112"/>
            <p:cNvCxnSpPr/>
            <p:nvPr/>
          </p:nvCxnSpPr>
          <p:spPr bwMode="auto">
            <a:xfrm>
              <a:off x="2500314" y="2502863"/>
              <a:ext cx="1586" cy="4065379"/>
            </a:xfrm>
            <a:prstGeom prst="line">
              <a:avLst/>
            </a:prstGeom>
            <a:solidFill>
              <a:schemeClr val="accent1"/>
            </a:solidFill>
            <a:ln w="38100" cap="flat" cmpd="sng" algn="ctr">
              <a:solidFill>
                <a:schemeClr val="accent6">
                  <a:lumMod val="10000"/>
                </a:schemeClr>
              </a:solidFill>
              <a:prstDash val="solid"/>
              <a:round/>
              <a:headEnd type="none" w="med" len="med"/>
              <a:tailEnd type="none" w="med" len="med"/>
            </a:ln>
            <a:effectLst/>
          </p:spPr>
        </p:cxnSp>
        <p:grpSp>
          <p:nvGrpSpPr>
            <p:cNvPr id="23587" name="Group 45"/>
            <p:cNvGrpSpPr/>
            <p:nvPr/>
          </p:nvGrpSpPr>
          <p:grpSpPr>
            <a:xfrm>
              <a:off x="1863725" y="2056321"/>
              <a:ext cx="1244600" cy="796617"/>
              <a:chOff x="1141419" y="1898710"/>
              <a:chExt cx="1332209" cy="510154"/>
            </a:xfrm>
          </p:grpSpPr>
          <p:sp>
            <p:nvSpPr>
              <p:cNvPr id="23608" name="AutoShape 8"/>
              <p:cNvSpPr/>
              <p:nvPr/>
            </p:nvSpPr>
            <p:spPr>
              <a:xfrm>
                <a:off x="1141419" y="1898710"/>
                <a:ext cx="1328737" cy="510154"/>
              </a:xfrm>
              <a:prstGeom prst="irregularSeal1">
                <a:avLst/>
              </a:prstGeom>
              <a:solidFill>
                <a:srgbClr val="FF5050"/>
              </a:solidFill>
              <a:ln w="9525" cap="flat" cmpd="sng">
                <a:solidFill>
                  <a:schemeClr val="tx1"/>
                </a:solidFill>
                <a:prstDash val="solid"/>
                <a:miter/>
                <a:headEnd type="none" w="med" len="med"/>
                <a:tailEnd type="none" w="med" len="med"/>
              </a:ln>
            </p:spPr>
            <p:txBody>
              <a:bodyPr wrap="none" anchor="ctr" anchorCtr="0"/>
              <a:p>
                <a:pPr>
                  <a:buNone/>
                </a:pPr>
                <a:endParaRPr lang="zh-CN" altLang="en-US" sz="1600" dirty="0">
                  <a:latin typeface="微软雅黑" panose="020B0503020204020204" pitchFamily="34" charset="-122"/>
                  <a:ea typeface="微软雅黑" panose="020B0503020204020204" pitchFamily="34" charset="-122"/>
                </a:endParaRPr>
              </a:p>
            </p:txBody>
          </p:sp>
          <p:sp>
            <p:nvSpPr>
              <p:cNvPr id="23609" name="Rectangle 9"/>
              <p:cNvSpPr/>
              <p:nvPr/>
            </p:nvSpPr>
            <p:spPr>
              <a:xfrm>
                <a:off x="1178228" y="2081425"/>
                <a:ext cx="1295400" cy="204098"/>
              </a:xfrm>
              <a:prstGeom prst="rect">
                <a:avLst/>
              </a:prstGeom>
              <a:noFill/>
              <a:ln w="9525">
                <a:noFill/>
              </a:ln>
            </p:spPr>
            <p:txBody>
              <a:bodyPr/>
              <a:p>
                <a:pPr algn="ctr">
                  <a:lnSpc>
                    <a:spcPct val="80000"/>
                  </a:lnSpc>
                  <a:spcBef>
                    <a:spcPct val="20000"/>
                  </a:spcBef>
                  <a:buNone/>
                </a:pPr>
                <a:r>
                  <a:rPr lang="zh-CN" altLang="en-US" sz="1600" b="1" dirty="0">
                    <a:solidFill>
                      <a:srgbClr val="000000"/>
                    </a:solidFill>
                    <a:latin typeface="微软雅黑" panose="020B0503020204020204" pitchFamily="34" charset="-122"/>
                    <a:ea typeface="微软雅黑" panose="020B0503020204020204" pitchFamily="34" charset="-122"/>
                  </a:rPr>
                  <a:t>事件发生 </a:t>
                </a:r>
                <a:endParaRPr lang="zh-CN" altLang="en-US" sz="1600" b="1" dirty="0">
                  <a:solidFill>
                    <a:srgbClr val="000000"/>
                  </a:solidFill>
                  <a:latin typeface="微软雅黑" panose="020B0503020204020204" pitchFamily="34" charset="-122"/>
                  <a:ea typeface="微软雅黑" panose="020B0503020204020204" pitchFamily="34" charset="-122"/>
                </a:endParaRPr>
              </a:p>
            </p:txBody>
          </p:sp>
        </p:grpSp>
        <p:sp>
          <p:nvSpPr>
            <p:cNvPr id="37" name="TextBox 36"/>
            <p:cNvSpPr txBox="1"/>
            <p:nvPr/>
          </p:nvSpPr>
          <p:spPr>
            <a:xfrm>
              <a:off x="2698751" y="2809250"/>
              <a:ext cx="4083135" cy="338538"/>
            </a:xfrm>
            <a:prstGeom prst="rect">
              <a:avLst/>
            </a:prstGeom>
            <a:noFill/>
          </p:spPr>
          <p:txBody>
            <a:bodyPr wrap="none" lIns="91423" tIns="45712" rIns="91423" bIns="45712">
              <a:spAutoFit/>
            </a:bodyPr>
            <a:lstStyle/>
            <a:p>
              <a:pPr marR="0" defTabSz="914400">
                <a:buClrTx/>
                <a:buSzTx/>
                <a:buFontTx/>
                <a:buNone/>
                <a:defRPr/>
              </a:pPr>
              <a:r>
                <a:rPr kumimoji="0" lang="zh-CN" altLang="en-US" sz="1600" b="1" i="1" kern="1200" cap="none" spc="0" normalizeH="0" baseline="0" noProof="0" dirty="0">
                  <a:solidFill>
                    <a:schemeClr val="accent6">
                      <a:lumMod val="10000"/>
                    </a:schemeClr>
                  </a:solidFill>
                  <a:latin typeface="微软雅黑" panose="020B0503020204020204" pitchFamily="34" charset="-122"/>
                  <a:ea typeface="微软雅黑" panose="020B0503020204020204" pitchFamily="34" charset="-122"/>
                  <a:cs typeface="+mn-cs"/>
                </a:rPr>
                <a:t>启动危机管理中心，进行指挥、控制和沟通</a:t>
              </a:r>
              <a:endParaRPr kumimoji="0" lang="zh-CN" altLang="en-US" sz="1600" b="1" i="1" kern="1200" cap="none" spc="0" normalizeH="0" baseline="0" noProof="0" dirty="0">
                <a:solidFill>
                  <a:schemeClr val="accent6">
                    <a:lumMod val="10000"/>
                  </a:schemeClr>
                </a:solidFill>
                <a:latin typeface="微软雅黑" panose="020B0503020204020204" pitchFamily="34" charset="-122"/>
                <a:ea typeface="微软雅黑" panose="020B0503020204020204" pitchFamily="34" charset="-122"/>
                <a:cs typeface="+mn-cs"/>
              </a:endParaRPr>
            </a:p>
          </p:txBody>
        </p:sp>
        <p:sp>
          <p:nvSpPr>
            <p:cNvPr id="38" name="TextBox 37"/>
            <p:cNvSpPr txBox="1"/>
            <p:nvPr/>
          </p:nvSpPr>
          <p:spPr>
            <a:xfrm>
              <a:off x="1106488" y="4526925"/>
              <a:ext cx="1335087" cy="954091"/>
            </a:xfrm>
            <a:prstGeom prst="rect">
              <a:avLst/>
            </a:prstGeom>
            <a:noFill/>
          </p:spPr>
          <p:txBody>
            <a:bodyPr lIns="91423" tIns="45712" rIns="91423" bIns="45712">
              <a:spAutoFit/>
            </a:bodyPr>
            <a:lstStyle/>
            <a:p>
              <a:pPr marR="0" defTabSz="914400">
                <a:buClrTx/>
                <a:buSzTx/>
                <a:buFontTx/>
                <a:buNone/>
                <a:defRPr/>
              </a:pPr>
              <a:r>
                <a:rPr kumimoji="0" lang="zh-CN" altLang="en-US" sz="1400" b="1" i="1" kern="1200" cap="none" spc="0" normalizeH="0" baseline="0" noProof="0" dirty="0">
                  <a:solidFill>
                    <a:schemeClr val="accent6">
                      <a:lumMod val="10000"/>
                    </a:schemeClr>
                  </a:solidFill>
                  <a:latin typeface="微软雅黑" panose="020B0503020204020204" pitchFamily="34" charset="-122"/>
                  <a:ea typeface="微软雅黑" panose="020B0503020204020204" pitchFamily="34" charset="-122"/>
                  <a:cs typeface="+mn-cs"/>
                </a:rPr>
                <a:t>减小风险，</a:t>
              </a:r>
              <a:endParaRPr kumimoji="0" lang="en-US" altLang="zh-CN" sz="1400" b="1" i="1" kern="1200" cap="none" spc="0" normalizeH="0" baseline="0" noProof="0" dirty="0">
                <a:solidFill>
                  <a:schemeClr val="accent6">
                    <a:lumMod val="10000"/>
                  </a:schemeClr>
                </a:solidFill>
                <a:latin typeface="微软雅黑" panose="020B0503020204020204" pitchFamily="34" charset="-122"/>
                <a:ea typeface="微软雅黑" panose="020B0503020204020204" pitchFamily="34" charset="-122"/>
                <a:cs typeface="+mn-cs"/>
              </a:endParaRPr>
            </a:p>
            <a:p>
              <a:pPr marR="0" defTabSz="914400">
                <a:buClrTx/>
                <a:buSzTx/>
                <a:buFontTx/>
                <a:buNone/>
                <a:defRPr/>
              </a:pPr>
              <a:r>
                <a:rPr kumimoji="0" lang="zh-CN" altLang="en-US" sz="1400" b="1" i="1" kern="1200" cap="none" spc="0" normalizeH="0" baseline="0" noProof="0" dirty="0">
                  <a:solidFill>
                    <a:schemeClr val="accent6">
                      <a:lumMod val="10000"/>
                    </a:schemeClr>
                  </a:solidFill>
                  <a:latin typeface="微软雅黑" panose="020B0503020204020204" pitchFamily="34" charset="-122"/>
                  <a:ea typeface="微软雅黑" panose="020B0503020204020204" pitchFamily="34" charset="-122"/>
                  <a:cs typeface="+mn-cs"/>
                </a:rPr>
                <a:t>避免中断，</a:t>
              </a:r>
              <a:endParaRPr kumimoji="0" lang="en-US" altLang="zh-CN" sz="1400" b="1" i="1" kern="1200" cap="none" spc="0" normalizeH="0" baseline="0" noProof="0" dirty="0">
                <a:solidFill>
                  <a:schemeClr val="accent6">
                    <a:lumMod val="10000"/>
                  </a:schemeClr>
                </a:solidFill>
                <a:latin typeface="微软雅黑" panose="020B0503020204020204" pitchFamily="34" charset="-122"/>
                <a:ea typeface="微软雅黑" panose="020B0503020204020204" pitchFamily="34" charset="-122"/>
                <a:cs typeface="+mn-cs"/>
              </a:endParaRPr>
            </a:p>
            <a:p>
              <a:pPr marR="0" defTabSz="914400">
                <a:buClrTx/>
                <a:buSzTx/>
                <a:buFontTx/>
                <a:buNone/>
                <a:defRPr/>
              </a:pPr>
              <a:r>
                <a:rPr kumimoji="0" lang="zh-CN" altLang="en-US" sz="1400" b="1" i="1" kern="1200" cap="none" spc="0" normalizeH="0" baseline="0" noProof="0" dirty="0">
                  <a:solidFill>
                    <a:schemeClr val="accent6">
                      <a:lumMod val="10000"/>
                    </a:schemeClr>
                  </a:solidFill>
                  <a:latin typeface="微软雅黑" panose="020B0503020204020204" pitchFamily="34" charset="-122"/>
                  <a:ea typeface="微软雅黑" panose="020B0503020204020204" pitchFamily="34" charset="-122"/>
                  <a:cs typeface="+mn-cs"/>
                </a:rPr>
                <a:t>或使中断影</a:t>
              </a:r>
              <a:endParaRPr kumimoji="0" lang="en-US" altLang="zh-CN" sz="1400" b="1" i="1" kern="1200" cap="none" spc="0" normalizeH="0" baseline="0" noProof="0" dirty="0">
                <a:solidFill>
                  <a:schemeClr val="accent6">
                    <a:lumMod val="10000"/>
                  </a:schemeClr>
                </a:solidFill>
                <a:latin typeface="微软雅黑" panose="020B0503020204020204" pitchFamily="34" charset="-122"/>
                <a:ea typeface="微软雅黑" panose="020B0503020204020204" pitchFamily="34" charset="-122"/>
                <a:cs typeface="+mn-cs"/>
              </a:endParaRPr>
            </a:p>
            <a:p>
              <a:pPr marR="0" defTabSz="914400">
                <a:buClrTx/>
                <a:buSzTx/>
                <a:buFontTx/>
                <a:buNone/>
                <a:defRPr/>
              </a:pPr>
              <a:r>
                <a:rPr kumimoji="0" lang="zh-CN" altLang="en-US" sz="1400" b="1" i="1" kern="1200" cap="none" spc="0" normalizeH="0" baseline="0" noProof="0" dirty="0">
                  <a:solidFill>
                    <a:schemeClr val="accent6">
                      <a:lumMod val="10000"/>
                    </a:schemeClr>
                  </a:solidFill>
                  <a:latin typeface="微软雅黑" panose="020B0503020204020204" pitchFamily="34" charset="-122"/>
                  <a:ea typeface="微软雅黑" panose="020B0503020204020204" pitchFamily="34" charset="-122"/>
                  <a:cs typeface="+mn-cs"/>
                </a:rPr>
                <a:t>响最小化</a:t>
              </a:r>
              <a:endParaRPr kumimoji="0" lang="zh-CN" altLang="en-US" sz="1400" b="1" i="1" kern="1200" cap="none" spc="0" normalizeH="0" baseline="0" noProof="0" dirty="0">
                <a:solidFill>
                  <a:schemeClr val="accent6">
                    <a:lumMod val="10000"/>
                  </a:schemeClr>
                </a:solidFill>
                <a:latin typeface="微软雅黑" panose="020B0503020204020204" pitchFamily="34" charset="-122"/>
                <a:ea typeface="微软雅黑" panose="020B0503020204020204" pitchFamily="34" charset="-122"/>
                <a:cs typeface="+mn-cs"/>
              </a:endParaRPr>
            </a:p>
          </p:txBody>
        </p:sp>
        <p:sp>
          <p:nvSpPr>
            <p:cNvPr id="39" name="TextBox 38"/>
            <p:cNvSpPr txBox="1"/>
            <p:nvPr/>
          </p:nvSpPr>
          <p:spPr>
            <a:xfrm>
              <a:off x="3903664" y="3875811"/>
              <a:ext cx="1261850" cy="523204"/>
            </a:xfrm>
            <a:prstGeom prst="rect">
              <a:avLst/>
            </a:prstGeom>
            <a:noFill/>
          </p:spPr>
          <p:txBody>
            <a:bodyPr wrap="none" lIns="91423" tIns="45712" rIns="91423" bIns="45712">
              <a:spAutoFit/>
            </a:bodyPr>
            <a:lstStyle/>
            <a:p>
              <a:pPr marR="0" defTabSz="914400">
                <a:buClrTx/>
                <a:buSzTx/>
                <a:buFontTx/>
                <a:buNone/>
                <a:defRPr/>
              </a:pPr>
              <a:r>
                <a:rPr kumimoji="0" lang="zh-CN" altLang="en-US" sz="1400" b="1" i="1" kern="1200" cap="none" spc="0" normalizeH="0" baseline="0" noProof="0" dirty="0">
                  <a:solidFill>
                    <a:schemeClr val="accent6">
                      <a:lumMod val="10000"/>
                    </a:schemeClr>
                  </a:solidFill>
                  <a:latin typeface="微软雅黑" panose="020B0503020204020204" pitchFamily="34" charset="-122"/>
                  <a:ea typeface="微软雅黑" panose="020B0503020204020204" pitchFamily="34" charset="-122"/>
                  <a:cs typeface="+mn-cs"/>
                </a:rPr>
                <a:t>确保关键业务</a:t>
              </a:r>
              <a:endParaRPr kumimoji="0" lang="en-US" altLang="zh-CN" sz="1400" b="1" i="1" kern="1200" cap="none" spc="0" normalizeH="0" baseline="0" noProof="0" dirty="0">
                <a:solidFill>
                  <a:schemeClr val="accent6">
                    <a:lumMod val="10000"/>
                  </a:schemeClr>
                </a:solidFill>
                <a:latin typeface="微软雅黑" panose="020B0503020204020204" pitchFamily="34" charset="-122"/>
                <a:ea typeface="微软雅黑" panose="020B0503020204020204" pitchFamily="34" charset="-122"/>
                <a:cs typeface="+mn-cs"/>
              </a:endParaRPr>
            </a:p>
            <a:p>
              <a:pPr marR="0" defTabSz="914400">
                <a:buClrTx/>
                <a:buSzTx/>
                <a:buFontTx/>
                <a:buNone/>
                <a:defRPr/>
              </a:pPr>
              <a:r>
                <a:rPr kumimoji="0" lang="zh-CN" altLang="en-US" sz="1400" b="1" i="1" kern="1200" cap="none" spc="0" normalizeH="0" baseline="0" noProof="0" dirty="0">
                  <a:solidFill>
                    <a:schemeClr val="accent6">
                      <a:lumMod val="10000"/>
                    </a:schemeClr>
                  </a:solidFill>
                  <a:latin typeface="微软雅黑" panose="020B0503020204020204" pitchFamily="34" charset="-122"/>
                  <a:ea typeface="微软雅黑" panose="020B0503020204020204" pitchFamily="34" charset="-122"/>
                  <a:cs typeface="+mn-cs"/>
                </a:rPr>
                <a:t>的持续运行</a:t>
              </a:r>
              <a:endParaRPr kumimoji="0" lang="zh-CN" altLang="en-US" sz="1400" b="1" i="1" kern="1200" cap="none" spc="0" normalizeH="0" baseline="0" noProof="0" dirty="0">
                <a:solidFill>
                  <a:schemeClr val="accent6">
                    <a:lumMod val="10000"/>
                  </a:schemeClr>
                </a:solidFill>
                <a:latin typeface="微软雅黑" panose="020B0503020204020204" pitchFamily="34" charset="-122"/>
                <a:ea typeface="微软雅黑" panose="020B0503020204020204" pitchFamily="34" charset="-122"/>
                <a:cs typeface="+mn-cs"/>
              </a:endParaRPr>
            </a:p>
          </p:txBody>
        </p:sp>
        <p:sp>
          <p:nvSpPr>
            <p:cNvPr id="40" name="TextBox 39"/>
            <p:cNvSpPr txBox="1"/>
            <p:nvPr/>
          </p:nvSpPr>
          <p:spPr>
            <a:xfrm>
              <a:off x="3954464" y="5691517"/>
              <a:ext cx="1261850" cy="523204"/>
            </a:xfrm>
            <a:prstGeom prst="rect">
              <a:avLst/>
            </a:prstGeom>
            <a:noFill/>
          </p:spPr>
          <p:txBody>
            <a:bodyPr wrap="none" lIns="91423" tIns="45712" rIns="91423" bIns="45712">
              <a:spAutoFit/>
            </a:bodyPr>
            <a:lstStyle/>
            <a:p>
              <a:pPr marR="0" defTabSz="914400">
                <a:buClrTx/>
                <a:buSzTx/>
                <a:buFontTx/>
                <a:buNone/>
                <a:defRPr/>
              </a:pPr>
              <a:r>
                <a:rPr kumimoji="0" lang="zh-CN" altLang="en-US" sz="1400" b="1" i="1" kern="1200" cap="none" spc="0" normalizeH="0" baseline="0" noProof="0" dirty="0">
                  <a:solidFill>
                    <a:schemeClr val="accent6">
                      <a:lumMod val="10000"/>
                    </a:schemeClr>
                  </a:solidFill>
                  <a:latin typeface="微软雅黑" panose="020B0503020204020204" pitchFamily="34" charset="-122"/>
                  <a:ea typeface="微软雅黑" panose="020B0503020204020204" pitchFamily="34" charset="-122"/>
                  <a:cs typeface="+mn-cs"/>
                </a:rPr>
                <a:t>恢复后备场地</a:t>
              </a:r>
              <a:endParaRPr kumimoji="0" lang="en-US" altLang="zh-CN" sz="1400" b="1" i="1" kern="1200" cap="none" spc="0" normalizeH="0" baseline="0" noProof="0" dirty="0">
                <a:solidFill>
                  <a:schemeClr val="accent6">
                    <a:lumMod val="10000"/>
                  </a:schemeClr>
                </a:solidFill>
                <a:latin typeface="微软雅黑" panose="020B0503020204020204" pitchFamily="34" charset="-122"/>
                <a:ea typeface="微软雅黑" panose="020B0503020204020204" pitchFamily="34" charset="-122"/>
                <a:cs typeface="+mn-cs"/>
              </a:endParaRPr>
            </a:p>
            <a:p>
              <a:pPr marR="0" defTabSz="914400">
                <a:buClrTx/>
                <a:buSzTx/>
                <a:buFontTx/>
                <a:buNone/>
                <a:defRPr/>
              </a:pPr>
              <a:r>
                <a:rPr kumimoji="0" lang="zh-CN" altLang="en-US" sz="1400" b="1" i="1" kern="1200" cap="none" spc="0" normalizeH="0" baseline="0" noProof="0" dirty="0">
                  <a:solidFill>
                    <a:schemeClr val="accent6">
                      <a:lumMod val="10000"/>
                    </a:schemeClr>
                  </a:solidFill>
                  <a:latin typeface="微软雅黑" panose="020B0503020204020204" pitchFamily="34" charset="-122"/>
                  <a:ea typeface="微软雅黑" panose="020B0503020204020204" pitchFamily="34" charset="-122"/>
                  <a:cs typeface="+mn-cs"/>
                </a:rPr>
                <a:t>和技术设施</a:t>
              </a:r>
              <a:endParaRPr kumimoji="0" lang="zh-CN" altLang="en-US" sz="1400" b="1" i="1" kern="1200" cap="none" spc="0" normalizeH="0" baseline="0" noProof="0" dirty="0">
                <a:solidFill>
                  <a:schemeClr val="accent6">
                    <a:lumMod val="10000"/>
                  </a:schemeClr>
                </a:solidFill>
                <a:latin typeface="微软雅黑" panose="020B0503020204020204" pitchFamily="34" charset="-122"/>
                <a:ea typeface="微软雅黑" panose="020B0503020204020204" pitchFamily="34" charset="-122"/>
                <a:cs typeface="+mn-cs"/>
              </a:endParaRPr>
            </a:p>
          </p:txBody>
        </p:sp>
        <p:sp>
          <p:nvSpPr>
            <p:cNvPr id="41" name="TextBox 40"/>
            <p:cNvSpPr txBox="1"/>
            <p:nvPr/>
          </p:nvSpPr>
          <p:spPr>
            <a:xfrm>
              <a:off x="5490221" y="4732601"/>
              <a:ext cx="1520824" cy="523204"/>
            </a:xfrm>
            <a:prstGeom prst="rect">
              <a:avLst/>
            </a:prstGeom>
            <a:noFill/>
          </p:spPr>
          <p:txBody>
            <a:bodyPr wrap="square" lIns="36000" tIns="45712" rIns="36000" bIns="45712">
              <a:spAutoFit/>
            </a:bodyPr>
            <a:lstStyle/>
            <a:p>
              <a:pPr marR="0" algn="ctr" defTabSz="914400">
                <a:buClrTx/>
                <a:buSzTx/>
                <a:buFontTx/>
                <a:buNone/>
                <a:defRPr/>
              </a:pPr>
              <a:r>
                <a:rPr kumimoji="0" lang="zh-CN" altLang="en-US" sz="1400" b="1" i="1" kern="1200" cap="none" spc="0" normalizeH="0" baseline="0" noProof="0" dirty="0">
                  <a:solidFill>
                    <a:schemeClr val="accent6">
                      <a:lumMod val="10000"/>
                    </a:schemeClr>
                  </a:solidFill>
                  <a:latin typeface="微软雅黑" panose="020B0503020204020204" pitchFamily="34" charset="-122"/>
                  <a:ea typeface="微软雅黑" panose="020B0503020204020204" pitchFamily="34" charset="-122"/>
                  <a:cs typeface="+mn-cs"/>
                </a:rPr>
                <a:t>重建永久</a:t>
              </a:r>
              <a:r>
                <a:rPr kumimoji="0" lang="en-US" altLang="zh-CN" sz="1400" b="1" i="1" kern="1200" cap="none" spc="0" normalizeH="0" baseline="0" noProof="0" dirty="0">
                  <a:solidFill>
                    <a:schemeClr val="accent6">
                      <a:lumMod val="10000"/>
                    </a:schemeClr>
                  </a:solidFill>
                  <a:latin typeface="微软雅黑" panose="020B0503020204020204" pitchFamily="34" charset="-122"/>
                  <a:ea typeface="微软雅黑" panose="020B0503020204020204" pitchFamily="34" charset="-122"/>
                  <a:cs typeface="+mn-cs"/>
                </a:rPr>
                <a:t>(</a:t>
              </a:r>
              <a:r>
                <a:rPr kumimoji="0" lang="zh-CN" altLang="en-US" sz="1400" b="1" i="1" kern="1200" cap="none" spc="0" normalizeH="0" baseline="0" noProof="0" dirty="0">
                  <a:solidFill>
                    <a:schemeClr val="accent6">
                      <a:lumMod val="10000"/>
                    </a:schemeClr>
                  </a:solidFill>
                  <a:latin typeface="微软雅黑" panose="020B0503020204020204" pitchFamily="34" charset="-122"/>
                  <a:ea typeface="微软雅黑" panose="020B0503020204020204" pitchFamily="34" charset="-122"/>
                  <a:cs typeface="+mn-cs"/>
                </a:rPr>
                <a:t>原</a:t>
              </a:r>
              <a:r>
                <a:rPr kumimoji="0" lang="en-US" altLang="zh-CN" sz="1400" b="1" i="1" kern="1200" cap="none" spc="0" normalizeH="0" baseline="0" noProof="0" dirty="0" smtClean="0">
                  <a:solidFill>
                    <a:schemeClr val="accent6">
                      <a:lumMod val="10000"/>
                    </a:schemeClr>
                  </a:solidFill>
                  <a:latin typeface="微软雅黑" panose="020B0503020204020204" pitchFamily="34" charset="-122"/>
                  <a:ea typeface="微软雅黑" panose="020B0503020204020204" pitchFamily="34" charset="-122"/>
                  <a:cs typeface="+mn-cs"/>
                </a:rPr>
                <a:t>)</a:t>
              </a:r>
              <a:r>
                <a:rPr kumimoji="0" lang="zh-CN" altLang="en-US" sz="1400" b="1" i="1" kern="1200" cap="none" spc="0" normalizeH="0" baseline="0" noProof="0" dirty="0" smtClean="0">
                  <a:solidFill>
                    <a:schemeClr val="accent6">
                      <a:lumMod val="10000"/>
                    </a:schemeClr>
                  </a:solidFill>
                  <a:latin typeface="微软雅黑" panose="020B0503020204020204" pitchFamily="34" charset="-122"/>
                  <a:ea typeface="微软雅黑" panose="020B0503020204020204" pitchFamily="34" charset="-122"/>
                  <a:cs typeface="+mn-cs"/>
                </a:rPr>
                <a:t>场地</a:t>
              </a:r>
              <a:endParaRPr kumimoji="0" lang="en-US" altLang="zh-CN" sz="1400" b="1" i="1" kern="1200" cap="none" spc="0" normalizeH="0" baseline="0" noProof="0" dirty="0" smtClean="0">
                <a:solidFill>
                  <a:schemeClr val="accent6">
                    <a:lumMod val="10000"/>
                  </a:schemeClr>
                </a:solidFill>
                <a:latin typeface="微软雅黑" panose="020B0503020204020204" pitchFamily="34" charset="-122"/>
                <a:ea typeface="微软雅黑" panose="020B0503020204020204" pitchFamily="34" charset="-122"/>
                <a:cs typeface="+mn-cs"/>
              </a:endParaRPr>
            </a:p>
            <a:p>
              <a:pPr marR="0" algn="ctr" defTabSz="914400">
                <a:buClrTx/>
                <a:buSzTx/>
                <a:buFontTx/>
                <a:buNone/>
                <a:defRPr/>
              </a:pPr>
              <a:r>
                <a:rPr kumimoji="0" lang="zh-CN" altLang="en-US" sz="1400" b="1" i="1" kern="1200" cap="none" spc="0" normalizeH="0" baseline="0" noProof="0" dirty="0" smtClean="0">
                  <a:solidFill>
                    <a:schemeClr val="accent6">
                      <a:lumMod val="10000"/>
                    </a:schemeClr>
                  </a:solidFill>
                  <a:latin typeface="微软雅黑" panose="020B0503020204020204" pitchFamily="34" charset="-122"/>
                  <a:ea typeface="微软雅黑" panose="020B0503020204020204" pitchFamily="34" charset="-122"/>
                  <a:cs typeface="+mn-cs"/>
                </a:rPr>
                <a:t>返回</a:t>
              </a:r>
              <a:r>
                <a:rPr kumimoji="0" lang="zh-CN" altLang="en-US" sz="1400" b="1" i="1" kern="1200" cap="none" spc="0" normalizeH="0" baseline="0" noProof="0" dirty="0">
                  <a:solidFill>
                    <a:schemeClr val="accent6">
                      <a:lumMod val="10000"/>
                    </a:schemeClr>
                  </a:solidFill>
                  <a:latin typeface="微软雅黑" panose="020B0503020204020204" pitchFamily="34" charset="-122"/>
                  <a:ea typeface="微软雅黑" panose="020B0503020204020204" pitchFamily="34" charset="-122"/>
                  <a:cs typeface="+mn-cs"/>
                </a:rPr>
                <a:t>正常运行</a:t>
              </a:r>
              <a:endParaRPr kumimoji="0" lang="en-US" altLang="zh-CN" sz="1400" b="1" i="1" kern="1200" cap="none" spc="0" normalizeH="0" baseline="0" noProof="0" dirty="0">
                <a:solidFill>
                  <a:schemeClr val="accent6">
                    <a:lumMod val="10000"/>
                  </a:schemeClr>
                </a:solidFill>
                <a:latin typeface="微软雅黑" panose="020B0503020204020204" pitchFamily="34" charset="-122"/>
                <a:ea typeface="微软雅黑" panose="020B0503020204020204" pitchFamily="34" charset="-122"/>
                <a:cs typeface="+mn-cs"/>
              </a:endParaRPr>
            </a:p>
          </p:txBody>
        </p:sp>
        <p:sp>
          <p:nvSpPr>
            <p:cNvPr id="42" name="TextBox 41"/>
            <p:cNvSpPr txBox="1"/>
            <p:nvPr/>
          </p:nvSpPr>
          <p:spPr>
            <a:xfrm>
              <a:off x="2725738" y="3887163"/>
              <a:ext cx="902777" cy="523204"/>
            </a:xfrm>
            <a:prstGeom prst="rect">
              <a:avLst/>
            </a:prstGeom>
            <a:noFill/>
          </p:spPr>
          <p:txBody>
            <a:bodyPr wrap="none" lIns="91423" tIns="45712" rIns="91423" bIns="45712">
              <a:spAutoFit/>
            </a:bodyPr>
            <a:lstStyle/>
            <a:p>
              <a:pPr marR="0" defTabSz="914400">
                <a:buClrTx/>
                <a:buSzTx/>
                <a:buFontTx/>
                <a:buNone/>
                <a:defRPr/>
              </a:pPr>
              <a:r>
                <a:rPr kumimoji="0" lang="zh-CN" altLang="en-US" sz="1400" b="1" i="1" kern="1200" cap="none" spc="0" normalizeH="0" baseline="0" noProof="0" dirty="0">
                  <a:solidFill>
                    <a:schemeClr val="accent6">
                      <a:lumMod val="10000"/>
                    </a:schemeClr>
                  </a:solidFill>
                  <a:latin typeface="微软雅黑" panose="020B0503020204020204" pitchFamily="34" charset="-122"/>
                  <a:ea typeface="微软雅黑" panose="020B0503020204020204" pitchFamily="34" charset="-122"/>
                  <a:cs typeface="+mn-cs"/>
                </a:rPr>
                <a:t>挽救生命</a:t>
              </a:r>
              <a:endParaRPr kumimoji="0" lang="en-US" altLang="zh-CN" sz="1400" b="1" i="1" kern="1200" cap="none" spc="0" normalizeH="0" baseline="0" noProof="0" dirty="0">
                <a:solidFill>
                  <a:schemeClr val="accent6">
                    <a:lumMod val="10000"/>
                  </a:schemeClr>
                </a:solidFill>
                <a:latin typeface="微软雅黑" panose="020B0503020204020204" pitchFamily="34" charset="-122"/>
                <a:ea typeface="微软雅黑" panose="020B0503020204020204" pitchFamily="34" charset="-122"/>
                <a:cs typeface="+mn-cs"/>
              </a:endParaRPr>
            </a:p>
            <a:p>
              <a:pPr marR="0" defTabSz="914400">
                <a:buClrTx/>
                <a:buSzTx/>
                <a:buFontTx/>
                <a:buNone/>
                <a:defRPr/>
              </a:pPr>
              <a:r>
                <a:rPr kumimoji="0" lang="zh-CN" altLang="en-US" sz="1400" b="1" i="1" kern="1200" cap="none" spc="0" normalizeH="0" baseline="0" noProof="0" dirty="0" smtClean="0">
                  <a:solidFill>
                    <a:schemeClr val="accent6">
                      <a:lumMod val="10000"/>
                    </a:schemeClr>
                  </a:solidFill>
                  <a:latin typeface="微软雅黑" panose="020B0503020204020204" pitchFamily="34" charset="-122"/>
                  <a:ea typeface="微软雅黑" panose="020B0503020204020204" pitchFamily="34" charset="-122"/>
                  <a:cs typeface="+mn-cs"/>
                </a:rPr>
                <a:t>控制事态</a:t>
              </a:r>
              <a:endParaRPr kumimoji="0" lang="zh-CN" altLang="en-US" sz="1400" b="1" i="1" kern="1200" cap="none" spc="0" normalizeH="0" baseline="0" noProof="0" dirty="0">
                <a:solidFill>
                  <a:schemeClr val="accent6">
                    <a:lumMod val="10000"/>
                  </a:schemeClr>
                </a:solidFill>
                <a:latin typeface="微软雅黑" panose="020B0503020204020204" pitchFamily="34" charset="-122"/>
                <a:ea typeface="微软雅黑" panose="020B0503020204020204" pitchFamily="34" charset="-122"/>
                <a:cs typeface="+mn-cs"/>
              </a:endParaRPr>
            </a:p>
          </p:txBody>
        </p:sp>
        <p:sp>
          <p:nvSpPr>
            <p:cNvPr id="43" name="TextBox 42"/>
            <p:cNvSpPr txBox="1"/>
            <p:nvPr/>
          </p:nvSpPr>
          <p:spPr>
            <a:xfrm>
              <a:off x="3055939" y="4687264"/>
              <a:ext cx="554926" cy="523204"/>
            </a:xfrm>
            <a:prstGeom prst="rect">
              <a:avLst/>
            </a:prstGeom>
            <a:noFill/>
          </p:spPr>
          <p:txBody>
            <a:bodyPr wrap="none" lIns="91423" tIns="45712" rIns="91423" bIns="45712">
              <a:spAutoFit/>
            </a:bodyPr>
            <a:lstStyle/>
            <a:p>
              <a:pPr marR="0" defTabSz="914400">
                <a:buClrTx/>
                <a:buSzTx/>
                <a:buFontTx/>
                <a:buNone/>
                <a:defRPr/>
              </a:pPr>
              <a:r>
                <a:rPr kumimoji="0" lang="zh-CN" altLang="en-US" sz="1400" b="1" i="1" kern="1200" cap="none" spc="0" normalizeH="0" baseline="0" noProof="0" dirty="0">
                  <a:solidFill>
                    <a:schemeClr val="accent6">
                      <a:lumMod val="10000"/>
                    </a:schemeClr>
                  </a:solidFill>
                  <a:latin typeface="微软雅黑" panose="020B0503020204020204" pitchFamily="34" charset="-122"/>
                  <a:ea typeface="微软雅黑" panose="020B0503020204020204" pitchFamily="34" charset="-122"/>
                  <a:cs typeface="+mn-cs"/>
                </a:rPr>
                <a:t>设立</a:t>
              </a:r>
              <a:endParaRPr kumimoji="0" lang="en-US" altLang="zh-CN" sz="1400" b="1" i="1" kern="1200" cap="none" spc="0" normalizeH="0" baseline="0" noProof="0" dirty="0">
                <a:solidFill>
                  <a:schemeClr val="accent6">
                    <a:lumMod val="10000"/>
                  </a:schemeClr>
                </a:solidFill>
                <a:latin typeface="微软雅黑" panose="020B0503020204020204" pitchFamily="34" charset="-122"/>
                <a:ea typeface="微软雅黑" panose="020B0503020204020204" pitchFamily="34" charset="-122"/>
                <a:cs typeface="+mn-cs"/>
              </a:endParaRPr>
            </a:p>
            <a:p>
              <a:pPr marR="0" defTabSz="914400">
                <a:buClrTx/>
                <a:buSzTx/>
                <a:buFontTx/>
                <a:buNone/>
                <a:defRPr/>
              </a:pPr>
              <a:r>
                <a:rPr kumimoji="0" lang="en-US" altLang="zh-CN" sz="1400" b="1" i="1" kern="1200" cap="none" spc="0" normalizeH="0" baseline="0" noProof="0" dirty="0">
                  <a:solidFill>
                    <a:schemeClr val="accent6">
                      <a:lumMod val="10000"/>
                    </a:schemeClr>
                  </a:solidFill>
                  <a:latin typeface="微软雅黑" panose="020B0503020204020204" pitchFamily="34" charset="-122"/>
                  <a:ea typeface="微软雅黑" panose="020B0503020204020204" pitchFamily="34" charset="-122"/>
                  <a:cs typeface="+mn-cs"/>
                </a:rPr>
                <a:t>EOC</a:t>
              </a:r>
              <a:endParaRPr kumimoji="0" lang="zh-CN" altLang="en-US" sz="1400" b="1" i="1" kern="1200" cap="none" spc="0" normalizeH="0" baseline="0" noProof="0" dirty="0">
                <a:solidFill>
                  <a:schemeClr val="accent6">
                    <a:lumMod val="10000"/>
                  </a:schemeClr>
                </a:solidFill>
                <a:latin typeface="微软雅黑" panose="020B0503020204020204" pitchFamily="34" charset="-122"/>
                <a:ea typeface="微软雅黑" panose="020B0503020204020204" pitchFamily="34" charset="-122"/>
                <a:cs typeface="+mn-cs"/>
              </a:endParaRPr>
            </a:p>
          </p:txBody>
        </p:sp>
        <p:sp>
          <p:nvSpPr>
            <p:cNvPr id="44" name="TextBox 43"/>
            <p:cNvSpPr txBox="1"/>
            <p:nvPr/>
          </p:nvSpPr>
          <p:spPr>
            <a:xfrm>
              <a:off x="2719036" y="5684674"/>
              <a:ext cx="902777" cy="523204"/>
            </a:xfrm>
            <a:prstGeom prst="rect">
              <a:avLst/>
            </a:prstGeom>
            <a:noFill/>
          </p:spPr>
          <p:txBody>
            <a:bodyPr wrap="none" lIns="91423" tIns="45712" rIns="91423" bIns="45712">
              <a:spAutoFit/>
            </a:bodyPr>
            <a:lstStyle/>
            <a:p>
              <a:pPr marR="0" defTabSz="914400">
                <a:buClrTx/>
                <a:buSzTx/>
                <a:buFontTx/>
                <a:buNone/>
                <a:defRPr/>
              </a:pPr>
              <a:r>
                <a:rPr kumimoji="0" lang="zh-CN" altLang="en-US" sz="1400" b="1" i="1" kern="1200" cap="none" spc="0" normalizeH="0" baseline="0" noProof="0" dirty="0" smtClean="0">
                  <a:solidFill>
                    <a:schemeClr val="accent6">
                      <a:lumMod val="10000"/>
                    </a:schemeClr>
                  </a:solidFill>
                  <a:latin typeface="微软雅黑" panose="020B0503020204020204" pitchFamily="34" charset="-122"/>
                  <a:ea typeface="微软雅黑" panose="020B0503020204020204" pitchFamily="34" charset="-122"/>
                  <a:cs typeface="+mn-cs"/>
                </a:rPr>
                <a:t>损失评估</a:t>
              </a:r>
              <a:endParaRPr kumimoji="0" lang="en-US" altLang="zh-CN" sz="1400" b="1" i="1" kern="1200" cap="none" spc="0" normalizeH="0" baseline="0" noProof="0" dirty="0" smtClean="0">
                <a:solidFill>
                  <a:schemeClr val="accent6">
                    <a:lumMod val="10000"/>
                  </a:schemeClr>
                </a:solidFill>
                <a:latin typeface="微软雅黑" panose="020B0503020204020204" pitchFamily="34" charset="-122"/>
                <a:ea typeface="微软雅黑" panose="020B0503020204020204" pitchFamily="34" charset="-122"/>
                <a:cs typeface="+mn-cs"/>
              </a:endParaRPr>
            </a:p>
            <a:p>
              <a:pPr marR="0" defTabSz="914400">
                <a:buClrTx/>
                <a:buSzTx/>
                <a:buFontTx/>
                <a:buNone/>
                <a:defRPr/>
              </a:pPr>
              <a:r>
                <a:rPr kumimoji="0" lang="zh-CN" altLang="en-US" sz="1400" b="1" i="1" kern="1200" cap="none" spc="0" normalizeH="0" baseline="0" noProof="0" dirty="0" smtClean="0">
                  <a:solidFill>
                    <a:schemeClr val="accent6">
                      <a:lumMod val="10000"/>
                    </a:schemeClr>
                  </a:solidFill>
                  <a:latin typeface="微软雅黑" panose="020B0503020204020204" pitchFamily="34" charset="-122"/>
                  <a:ea typeface="微软雅黑" panose="020B0503020204020204" pitchFamily="34" charset="-122"/>
                  <a:cs typeface="+mn-cs"/>
                </a:rPr>
                <a:t>应急处置</a:t>
              </a:r>
              <a:endParaRPr kumimoji="0" lang="zh-CN" altLang="en-US" sz="1400" b="1" i="1" kern="1200" cap="none" spc="0" normalizeH="0" baseline="0" noProof="0" dirty="0">
                <a:solidFill>
                  <a:schemeClr val="accent6">
                    <a:lumMod val="10000"/>
                  </a:schemeClr>
                </a:solidFill>
                <a:latin typeface="微软雅黑" panose="020B0503020204020204" pitchFamily="34" charset="-122"/>
                <a:ea typeface="微软雅黑" panose="020B0503020204020204" pitchFamily="34" charset="-122"/>
                <a:cs typeface="+mn-cs"/>
              </a:endParaRPr>
            </a:p>
          </p:txBody>
        </p:sp>
        <p:cxnSp>
          <p:nvCxnSpPr>
            <p:cNvPr id="23596" name="Straight Connector 61"/>
            <p:cNvCxnSpPr/>
            <p:nvPr/>
          </p:nvCxnSpPr>
          <p:spPr>
            <a:xfrm>
              <a:off x="998539" y="3852238"/>
              <a:ext cx="1500187" cy="1587"/>
            </a:xfrm>
            <a:prstGeom prst="line">
              <a:avLst/>
            </a:prstGeom>
            <a:ln w="57150" cap="flat" cmpd="sng">
              <a:solidFill>
                <a:srgbClr val="FF0000"/>
              </a:solidFill>
              <a:prstDash val="solid"/>
              <a:headEnd type="none" w="med" len="med"/>
              <a:tailEnd type="none" w="med" len="med"/>
            </a:ln>
          </p:spPr>
        </p:cxnSp>
        <p:cxnSp>
          <p:nvCxnSpPr>
            <p:cNvPr id="23597" name="Straight Connector 63"/>
            <p:cNvCxnSpPr/>
            <p:nvPr/>
          </p:nvCxnSpPr>
          <p:spPr>
            <a:xfrm rot="-5400000" flipH="1">
              <a:off x="2035175" y="4330075"/>
              <a:ext cx="1636713" cy="709613"/>
            </a:xfrm>
            <a:prstGeom prst="line">
              <a:avLst/>
            </a:prstGeom>
            <a:ln w="57150" cap="flat" cmpd="sng">
              <a:solidFill>
                <a:srgbClr val="FF0000"/>
              </a:solidFill>
              <a:prstDash val="solid"/>
              <a:headEnd type="none" w="med" len="med"/>
              <a:tailEnd type="none" w="med" len="med"/>
            </a:ln>
          </p:spPr>
        </p:cxnSp>
        <p:cxnSp>
          <p:nvCxnSpPr>
            <p:cNvPr id="23598" name="Straight Connector 65"/>
            <p:cNvCxnSpPr/>
            <p:nvPr/>
          </p:nvCxnSpPr>
          <p:spPr>
            <a:xfrm>
              <a:off x="3192463" y="5496887"/>
              <a:ext cx="565150" cy="0"/>
            </a:xfrm>
            <a:prstGeom prst="line">
              <a:avLst/>
            </a:prstGeom>
            <a:ln w="57150" cap="flat" cmpd="sng">
              <a:solidFill>
                <a:srgbClr val="FF0000"/>
              </a:solidFill>
              <a:prstDash val="solid"/>
              <a:headEnd type="none" w="med" len="med"/>
              <a:tailEnd type="none" w="med" len="med"/>
            </a:ln>
          </p:spPr>
        </p:cxnSp>
        <p:cxnSp>
          <p:nvCxnSpPr>
            <p:cNvPr id="23599" name="Straight Connector 67"/>
            <p:cNvCxnSpPr/>
            <p:nvPr/>
          </p:nvCxnSpPr>
          <p:spPr>
            <a:xfrm flipV="1">
              <a:off x="3743326" y="4466599"/>
              <a:ext cx="1698625" cy="1028700"/>
            </a:xfrm>
            <a:prstGeom prst="line">
              <a:avLst/>
            </a:prstGeom>
            <a:ln w="57150" cap="flat" cmpd="sng">
              <a:solidFill>
                <a:srgbClr val="FF0000"/>
              </a:solidFill>
              <a:prstDash val="solid"/>
              <a:headEnd type="none" w="med" len="med"/>
              <a:tailEnd type="none" w="med" len="med"/>
            </a:ln>
          </p:spPr>
        </p:cxnSp>
        <p:cxnSp>
          <p:nvCxnSpPr>
            <p:cNvPr id="23600" name="Straight Connector 69"/>
            <p:cNvCxnSpPr/>
            <p:nvPr/>
          </p:nvCxnSpPr>
          <p:spPr>
            <a:xfrm>
              <a:off x="5441950" y="4452313"/>
              <a:ext cx="1042988" cy="1587"/>
            </a:xfrm>
            <a:prstGeom prst="line">
              <a:avLst/>
            </a:prstGeom>
            <a:ln w="57150" cap="flat" cmpd="sng">
              <a:solidFill>
                <a:srgbClr val="FF0000"/>
              </a:solidFill>
              <a:prstDash val="solid"/>
              <a:headEnd type="none" w="med" len="med"/>
              <a:tailEnd type="none" w="med" len="med"/>
            </a:ln>
          </p:spPr>
        </p:cxnSp>
        <p:cxnSp>
          <p:nvCxnSpPr>
            <p:cNvPr id="23601" name="Straight Connector 71"/>
            <p:cNvCxnSpPr/>
            <p:nvPr/>
          </p:nvCxnSpPr>
          <p:spPr>
            <a:xfrm rot="5400000" flipH="1" flipV="1">
              <a:off x="6451600" y="3895100"/>
              <a:ext cx="571500" cy="542925"/>
            </a:xfrm>
            <a:prstGeom prst="line">
              <a:avLst/>
            </a:prstGeom>
            <a:ln w="57150" cap="flat" cmpd="sng">
              <a:solidFill>
                <a:srgbClr val="FF0000"/>
              </a:solidFill>
              <a:prstDash val="solid"/>
              <a:headEnd type="none" w="med" len="med"/>
              <a:tailEnd type="none" w="med" len="med"/>
            </a:ln>
          </p:spPr>
        </p:cxnSp>
        <p:cxnSp>
          <p:nvCxnSpPr>
            <p:cNvPr id="23602" name="Straight Connector 73"/>
            <p:cNvCxnSpPr/>
            <p:nvPr/>
          </p:nvCxnSpPr>
          <p:spPr>
            <a:xfrm flipV="1">
              <a:off x="6999288" y="3866525"/>
              <a:ext cx="1714500" cy="0"/>
            </a:xfrm>
            <a:prstGeom prst="line">
              <a:avLst/>
            </a:prstGeom>
            <a:ln w="57150" cap="flat" cmpd="sng">
              <a:solidFill>
                <a:srgbClr val="FF0000"/>
              </a:solidFill>
              <a:prstDash val="solid"/>
              <a:headEnd type="none" w="med" len="med"/>
              <a:tailEnd type="none" w="med" len="med"/>
            </a:ln>
          </p:spPr>
        </p:cxnSp>
        <p:cxnSp>
          <p:nvCxnSpPr>
            <p:cNvPr id="52" name="Straight Arrow Connector 90"/>
            <p:cNvCxnSpPr/>
            <p:nvPr/>
          </p:nvCxnSpPr>
          <p:spPr bwMode="auto">
            <a:xfrm>
              <a:off x="2522538" y="6365513"/>
              <a:ext cx="1200150" cy="3175"/>
            </a:xfrm>
            <a:prstGeom prst="straightConnector1">
              <a:avLst/>
            </a:prstGeom>
            <a:solidFill>
              <a:schemeClr val="accent1"/>
            </a:solidFill>
            <a:ln w="19050" cap="flat" cmpd="sng" algn="ctr">
              <a:solidFill>
                <a:schemeClr val="accent5">
                  <a:lumMod val="10000"/>
                </a:schemeClr>
              </a:solidFill>
              <a:prstDash val="solid"/>
              <a:round/>
              <a:headEnd type="triangle" w="med" len="med"/>
              <a:tailEnd type="none" w="med" len="med"/>
            </a:ln>
            <a:effectLst/>
          </p:spPr>
        </p:cxnSp>
        <p:sp>
          <p:nvSpPr>
            <p:cNvPr id="23604" name="Rectangle 22"/>
            <p:cNvSpPr/>
            <p:nvPr/>
          </p:nvSpPr>
          <p:spPr>
            <a:xfrm>
              <a:off x="3635896" y="6260738"/>
              <a:ext cx="680913" cy="255588"/>
            </a:xfrm>
            <a:prstGeom prst="rect">
              <a:avLst/>
            </a:prstGeom>
            <a:noFill/>
            <a:ln w="9525">
              <a:noFill/>
            </a:ln>
          </p:spPr>
          <p:txBody>
            <a:bodyPr lIns="91423" tIns="45712" rIns="91423" bIns="45712"/>
            <a:p>
              <a:pPr algn="ctr">
                <a:lnSpc>
                  <a:spcPct val="80000"/>
                </a:lnSpc>
                <a:spcBef>
                  <a:spcPct val="20000"/>
                </a:spcBef>
                <a:buNone/>
              </a:pPr>
              <a:r>
                <a:rPr lang="en-US" altLang="zh-CN" sz="1600" b="1" dirty="0">
                  <a:solidFill>
                    <a:srgbClr val="000000"/>
                  </a:solidFill>
                  <a:latin typeface="微软雅黑" panose="020B0503020204020204" pitchFamily="34" charset="-122"/>
                  <a:ea typeface="微软雅黑" panose="020B0503020204020204" pitchFamily="34" charset="-122"/>
                </a:rPr>
                <a:t>RTO</a:t>
              </a:r>
              <a:endParaRPr lang="en-US" altLang="zh-CN" sz="1600" b="1" dirty="0">
                <a:solidFill>
                  <a:srgbClr val="000000"/>
                </a:solidFill>
                <a:latin typeface="微软雅黑" panose="020B0503020204020204" pitchFamily="34" charset="-122"/>
                <a:ea typeface="微软雅黑" panose="020B0503020204020204" pitchFamily="34" charset="-122"/>
              </a:endParaRPr>
            </a:p>
          </p:txBody>
        </p:sp>
        <p:sp>
          <p:nvSpPr>
            <p:cNvPr id="23605" name="Rectangle 22"/>
            <p:cNvSpPr/>
            <p:nvPr/>
          </p:nvSpPr>
          <p:spPr>
            <a:xfrm>
              <a:off x="3484563" y="6525376"/>
              <a:ext cx="969962" cy="288000"/>
            </a:xfrm>
            <a:prstGeom prst="rect">
              <a:avLst/>
            </a:prstGeom>
            <a:noFill/>
            <a:ln w="9525">
              <a:noFill/>
            </a:ln>
          </p:spPr>
          <p:txBody>
            <a:bodyPr lIns="91423" tIns="45712" rIns="91423" bIns="45712" anchor="ctr" anchorCtr="0"/>
            <a:p>
              <a:pPr algn="ctr">
                <a:lnSpc>
                  <a:spcPct val="80000"/>
                </a:lnSpc>
                <a:spcBef>
                  <a:spcPct val="20000"/>
                </a:spcBef>
                <a:buNone/>
              </a:pPr>
              <a:r>
                <a:rPr lang="zh-CN" altLang="en-US" sz="1600" b="1" dirty="0">
                  <a:solidFill>
                    <a:srgbClr val="000000"/>
                  </a:solidFill>
                  <a:latin typeface="微软雅黑" panose="020B0503020204020204" pitchFamily="34" charset="-122"/>
                  <a:ea typeface="微软雅黑" panose="020B0503020204020204" pitchFamily="34" charset="-122"/>
                </a:rPr>
                <a:t>事中</a:t>
              </a:r>
              <a:endParaRPr lang="en-US" altLang="zh-CN" sz="1600" b="1" dirty="0">
                <a:solidFill>
                  <a:srgbClr val="000000"/>
                </a:solidFill>
                <a:latin typeface="微软雅黑" panose="020B0503020204020204" pitchFamily="34" charset="-122"/>
                <a:ea typeface="微软雅黑" panose="020B0503020204020204" pitchFamily="34" charset="-122"/>
              </a:endParaRPr>
            </a:p>
          </p:txBody>
        </p:sp>
        <p:sp>
          <p:nvSpPr>
            <p:cNvPr id="23606" name="Rectangle 18"/>
            <p:cNvSpPr/>
            <p:nvPr/>
          </p:nvSpPr>
          <p:spPr>
            <a:xfrm>
              <a:off x="255588" y="3739525"/>
              <a:ext cx="871537" cy="234950"/>
            </a:xfrm>
            <a:prstGeom prst="rect">
              <a:avLst/>
            </a:prstGeom>
            <a:noFill/>
            <a:ln w="9525">
              <a:noFill/>
            </a:ln>
          </p:spPr>
          <p:txBody>
            <a:bodyPr lIns="91423" tIns="45712" rIns="91423" bIns="45712"/>
            <a:p>
              <a:pPr algn="ctr">
                <a:lnSpc>
                  <a:spcPct val="80000"/>
                </a:lnSpc>
                <a:spcBef>
                  <a:spcPct val="20000"/>
                </a:spcBef>
                <a:buNone/>
              </a:pPr>
              <a:r>
                <a:rPr lang="en-US" altLang="zh-CN" sz="1600" b="1" dirty="0">
                  <a:solidFill>
                    <a:srgbClr val="000000"/>
                  </a:solidFill>
                  <a:latin typeface="微软雅黑" panose="020B0503020204020204" pitchFamily="34" charset="-122"/>
                  <a:ea typeface="微软雅黑" panose="020B0503020204020204" pitchFamily="34" charset="-122"/>
                </a:rPr>
                <a:t>100%</a:t>
              </a:r>
              <a:endParaRPr lang="en-US" altLang="zh-CN" sz="1600" b="1" dirty="0">
                <a:solidFill>
                  <a:srgbClr val="000000"/>
                </a:solidFill>
                <a:latin typeface="微软雅黑" panose="020B0503020204020204" pitchFamily="34" charset="-122"/>
                <a:ea typeface="微软雅黑" panose="020B0503020204020204" pitchFamily="34" charset="-122"/>
              </a:endParaRPr>
            </a:p>
          </p:txBody>
        </p:sp>
        <p:cxnSp>
          <p:nvCxnSpPr>
            <p:cNvPr id="56" name="Straight Arrow Connector 66"/>
            <p:cNvCxnSpPr/>
            <p:nvPr/>
          </p:nvCxnSpPr>
          <p:spPr bwMode="auto">
            <a:xfrm>
              <a:off x="4217988" y="6375038"/>
              <a:ext cx="1200150" cy="3175"/>
            </a:xfrm>
            <a:prstGeom prst="straightConnector1">
              <a:avLst/>
            </a:prstGeom>
            <a:solidFill>
              <a:schemeClr val="accent1"/>
            </a:solidFill>
            <a:ln w="19050" cap="flat" cmpd="sng" algn="ctr">
              <a:solidFill>
                <a:schemeClr val="accent5">
                  <a:lumMod val="10000"/>
                </a:schemeClr>
              </a:solidFill>
              <a:prstDash val="solid"/>
              <a:round/>
              <a:headEnd type="none" w="med" len="med"/>
              <a:tailEnd type="triangle" w="med" len="med"/>
            </a:ln>
            <a:effectLst/>
          </p:spPr>
        </p:cxn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标题 1"/>
          <p:cNvSpPr>
            <a:spLocks noGrp="1"/>
          </p:cNvSpPr>
          <p:nvPr>
            <p:ph type="title"/>
          </p:nvPr>
        </p:nvSpPr>
        <p:spPr>
          <a:ln/>
        </p:spPr>
        <p:txBody>
          <a:bodyPr vert="horz" wrap="square" lIns="91440" tIns="45720" rIns="91440" bIns="45720" anchor="ctr" anchorCtr="0"/>
          <a:p>
            <a:pPr>
              <a:buNone/>
            </a:pPr>
            <a:r>
              <a:rPr lang="zh-CN" altLang="en-US" kern="1200" dirty="0">
                <a:solidFill>
                  <a:srgbClr val="FF0000"/>
                </a:solidFill>
                <a:latin typeface="微软雅黑" panose="020B0503020204020204" pitchFamily="34" charset="-122"/>
                <a:ea typeface="微软雅黑" panose="020B0503020204020204" pitchFamily="34" charset="-122"/>
                <a:cs typeface="+mj-cs"/>
              </a:rPr>
              <a:t>（二）形成一致的应急救援框架</a:t>
            </a:r>
            <a:endParaRPr lang="zh-CN" altLang="en-US" kern="1200" dirty="0">
              <a:solidFill>
                <a:srgbClr val="FF0000"/>
              </a:solidFill>
              <a:latin typeface="微软雅黑" panose="020B0503020204020204" pitchFamily="34" charset="-122"/>
              <a:ea typeface="微软雅黑" panose="020B0503020204020204" pitchFamily="34" charset="-122"/>
              <a:cs typeface="+mj-cs"/>
            </a:endParaRPr>
          </a:p>
        </p:txBody>
      </p:sp>
      <p:sp>
        <p:nvSpPr>
          <p:cNvPr id="24579" name="内容占位符 2"/>
          <p:cNvSpPr>
            <a:spLocks noGrp="1"/>
          </p:cNvSpPr>
          <p:nvPr>
            <p:ph idx="1"/>
          </p:nvPr>
        </p:nvSpPr>
        <p:spPr>
          <a:xfrm>
            <a:off x="357188" y="1285875"/>
            <a:ext cx="8501062" cy="5072063"/>
          </a:xfrm>
          <a:ln/>
        </p:spPr>
        <p:txBody>
          <a:bodyPr vert="horz" wrap="square" lIns="91440" tIns="45720" rIns="91440" bIns="45720" anchor="t" anchorCtr="0"/>
          <a:p>
            <a:pPr>
              <a:buFont typeface="Arial" panose="020B0604020202020204" pitchFamily="34" charset="0"/>
              <a:buNone/>
            </a:pPr>
            <a:r>
              <a:rPr lang="en-US" altLang="zh-CN" sz="2000" kern="1200" dirty="0">
                <a:latin typeface="微软雅黑" panose="020B0503020204020204" pitchFamily="34" charset="-122"/>
                <a:ea typeface="微软雅黑" panose="020B0503020204020204" pitchFamily="34" charset="-122"/>
                <a:cs typeface="+mn-cs"/>
              </a:rPr>
              <a:t>1.</a:t>
            </a:r>
            <a:r>
              <a:rPr lang="zh-CN" altLang="en-US" sz="2000" kern="1200" dirty="0">
                <a:latin typeface="微软雅黑" panose="020B0503020204020204" pitchFamily="34" charset="-122"/>
                <a:ea typeface="微软雅黑" panose="020B0503020204020204" pitchFamily="34" charset="-122"/>
                <a:cs typeface="+mn-cs"/>
              </a:rPr>
              <a:t>  定位：期待应急预案解决什么问题（合作</a:t>
            </a:r>
            <a:r>
              <a:rPr lang="en-US" altLang="zh-CN" sz="2000" kern="1200" dirty="0">
                <a:latin typeface="微软雅黑" panose="020B0503020204020204" pitchFamily="34" charset="-122"/>
                <a:ea typeface="微软雅黑" panose="020B0503020204020204" pitchFamily="34" charset="-122"/>
                <a:cs typeface="+mn-cs"/>
              </a:rPr>
              <a:t>/</a:t>
            </a:r>
            <a:r>
              <a:rPr lang="zh-CN" altLang="en-US" sz="2000" kern="1200" dirty="0">
                <a:latin typeface="微软雅黑" panose="020B0503020204020204" pitchFamily="34" charset="-122"/>
                <a:ea typeface="微软雅黑" panose="020B0503020204020204" pitchFamily="34" charset="-122"/>
                <a:cs typeface="+mn-cs"/>
              </a:rPr>
              <a:t>处置</a:t>
            </a:r>
            <a:r>
              <a:rPr lang="en-US" altLang="zh-CN" sz="2000" kern="1200" dirty="0">
                <a:latin typeface="微软雅黑" panose="020B0503020204020204" pitchFamily="34" charset="-122"/>
                <a:ea typeface="微软雅黑" panose="020B0503020204020204" pitchFamily="34" charset="-122"/>
                <a:cs typeface="+mn-cs"/>
              </a:rPr>
              <a:t>/</a:t>
            </a:r>
            <a:r>
              <a:rPr lang="zh-CN" altLang="en-US" sz="2000" kern="1200" dirty="0">
                <a:latin typeface="微软雅黑" panose="020B0503020204020204" pitchFamily="34" charset="-122"/>
                <a:ea typeface="微软雅黑" panose="020B0503020204020204" pitchFamily="34" charset="-122"/>
                <a:cs typeface="+mn-cs"/>
              </a:rPr>
              <a:t>准备）</a:t>
            </a:r>
            <a:endParaRPr lang="en-US" altLang="zh-CN" sz="2000" kern="1200" dirty="0">
              <a:latin typeface="微软雅黑" panose="020B0503020204020204" pitchFamily="34" charset="-122"/>
              <a:ea typeface="微软雅黑" panose="020B0503020204020204" pitchFamily="34" charset="-122"/>
              <a:cs typeface="+mn-cs"/>
            </a:endParaRPr>
          </a:p>
          <a:p>
            <a:pPr>
              <a:buFont typeface="Arial" panose="020B0604020202020204" pitchFamily="34" charset="0"/>
              <a:buNone/>
            </a:pPr>
            <a:r>
              <a:rPr lang="en-US" altLang="zh-CN" sz="2000" kern="1200" dirty="0">
                <a:latin typeface="微软雅黑" panose="020B0503020204020204" pitchFamily="34" charset="-122"/>
                <a:ea typeface="微软雅黑" panose="020B0503020204020204" pitchFamily="34" charset="-122"/>
                <a:cs typeface="+mn-cs"/>
              </a:rPr>
              <a:t>2.  </a:t>
            </a:r>
            <a:r>
              <a:rPr lang="zh-CN" altLang="en-US" sz="2000" kern="1200" dirty="0">
                <a:latin typeface="微软雅黑" panose="020B0503020204020204" pitchFamily="34" charset="-122"/>
                <a:ea typeface="微软雅黑" panose="020B0503020204020204" pitchFamily="34" charset="-122"/>
                <a:cs typeface="+mn-cs"/>
              </a:rPr>
              <a:t>构成：应急预案分类、支撑性文件及相互关系</a:t>
            </a:r>
            <a:endParaRPr lang="en-US" altLang="zh-CN" sz="2000" kern="1200" dirty="0">
              <a:latin typeface="微软雅黑" panose="020B0503020204020204" pitchFamily="34" charset="-122"/>
              <a:ea typeface="微软雅黑" panose="020B0503020204020204" pitchFamily="34" charset="-122"/>
              <a:cs typeface="+mn-cs"/>
            </a:endParaRPr>
          </a:p>
          <a:p>
            <a:pPr>
              <a:buFont typeface="Arial" panose="020B0604020202020204" pitchFamily="34" charset="0"/>
              <a:buNone/>
            </a:pPr>
            <a:r>
              <a:rPr lang="en-US" altLang="zh-CN" sz="2000" kern="1200" dirty="0">
                <a:latin typeface="微软雅黑" panose="020B0503020204020204" pitchFamily="34" charset="-122"/>
                <a:ea typeface="微软雅黑" panose="020B0503020204020204" pitchFamily="34" charset="-122"/>
                <a:cs typeface="+mn-cs"/>
              </a:rPr>
              <a:t>3.  </a:t>
            </a:r>
            <a:r>
              <a:rPr lang="zh-CN" altLang="en-US" sz="2000" kern="1200" dirty="0">
                <a:latin typeface="微软雅黑" panose="020B0503020204020204" pitchFamily="34" charset="-122"/>
                <a:ea typeface="微软雅黑" panose="020B0503020204020204" pitchFamily="34" charset="-122"/>
                <a:cs typeface="+mn-cs"/>
              </a:rPr>
              <a:t>推动：预案工作的常态化，跨部门的组织推动机制（领导参与</a:t>
            </a:r>
            <a:r>
              <a:rPr lang="en-US" altLang="zh-CN" sz="2000" kern="1200" dirty="0">
                <a:latin typeface="微软雅黑" panose="020B0503020204020204" pitchFamily="34" charset="-122"/>
                <a:ea typeface="微软雅黑" panose="020B0503020204020204" pitchFamily="34" charset="-122"/>
                <a:cs typeface="+mn-cs"/>
              </a:rPr>
              <a:t>/</a:t>
            </a:r>
            <a:r>
              <a:rPr lang="zh-CN" altLang="en-US" sz="2000" kern="1200" dirty="0">
                <a:latin typeface="微软雅黑" panose="020B0503020204020204" pitchFamily="34" charset="-122"/>
                <a:ea typeface="微软雅黑" panose="020B0503020204020204" pitchFamily="34" charset="-122"/>
                <a:cs typeface="+mn-cs"/>
              </a:rPr>
              <a:t>支持）</a:t>
            </a:r>
            <a:endParaRPr lang="en-US" altLang="zh-CN" sz="2000" kern="1200" dirty="0">
              <a:latin typeface="微软雅黑" panose="020B0503020204020204" pitchFamily="34" charset="-122"/>
              <a:ea typeface="微软雅黑" panose="020B0503020204020204" pitchFamily="34" charset="-122"/>
              <a:cs typeface="+mn-cs"/>
            </a:endParaRPr>
          </a:p>
          <a:p>
            <a:pPr>
              <a:buFont typeface="Arial" panose="020B0604020202020204" pitchFamily="34" charset="0"/>
              <a:buNone/>
            </a:pPr>
            <a:r>
              <a:rPr lang="en-US" altLang="zh-CN" sz="2000" kern="1200" dirty="0">
                <a:latin typeface="微软雅黑" panose="020B0503020204020204" pitchFamily="34" charset="-122"/>
                <a:ea typeface="微软雅黑" panose="020B0503020204020204" pitchFamily="34" charset="-122"/>
                <a:cs typeface="+mn-cs"/>
              </a:rPr>
              <a:t>4.  </a:t>
            </a:r>
            <a:r>
              <a:rPr lang="zh-CN" altLang="en-US" sz="2000" kern="1200" dirty="0">
                <a:latin typeface="微软雅黑" panose="020B0503020204020204" pitchFamily="34" charset="-122"/>
                <a:ea typeface="微软雅黑" panose="020B0503020204020204" pitchFamily="34" charset="-122"/>
                <a:cs typeface="+mn-cs"/>
              </a:rPr>
              <a:t>应用：基于情景的编制与优化，形成一致的应急救援框架与运作共识</a:t>
            </a:r>
            <a:endParaRPr lang="zh-CN" altLang="en-US" sz="2000" kern="1200" dirty="0">
              <a:latin typeface="微软雅黑" panose="020B0503020204020204" pitchFamily="34" charset="-122"/>
              <a:ea typeface="微软雅黑" panose="020B0503020204020204" pitchFamily="34" charset="-122"/>
              <a:cs typeface="+mn-cs"/>
            </a:endParaRPr>
          </a:p>
        </p:txBody>
      </p:sp>
      <p:grpSp>
        <p:nvGrpSpPr>
          <p:cNvPr id="24580" name="组合 13"/>
          <p:cNvGrpSpPr/>
          <p:nvPr/>
        </p:nvGrpSpPr>
        <p:grpSpPr>
          <a:xfrm>
            <a:off x="5902325" y="3357563"/>
            <a:ext cx="3206750" cy="3455987"/>
            <a:chOff x="4284144" y="2997072"/>
            <a:chExt cx="3206276" cy="3456264"/>
          </a:xfrm>
        </p:grpSpPr>
        <p:sp>
          <p:nvSpPr>
            <p:cNvPr id="4" name="矩形 3"/>
            <p:cNvSpPr/>
            <p:nvPr/>
          </p:nvSpPr>
          <p:spPr>
            <a:xfrm>
              <a:off x="4284144" y="2997072"/>
              <a:ext cx="1584000" cy="100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总体定位：</a:t>
              </a:r>
              <a:endParaRPr kumimoji="0" lang="en-US" altLang="zh-CN" sz="1200" b="0"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准备</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资源</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培训</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演练</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合作</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协同</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联合</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支援</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处置</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程序</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方案</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5" name="矩形 4"/>
            <p:cNvSpPr/>
            <p:nvPr/>
          </p:nvSpPr>
          <p:spPr>
            <a:xfrm>
              <a:off x="4284144" y="4032204"/>
              <a:ext cx="1584000" cy="10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任务清单：</a:t>
              </a:r>
              <a:endParaRPr kumimoji="0" lang="en-US" altLang="zh-CN" sz="1200" b="0"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通用</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预防</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保护</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响应</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恢复</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6" name="矩形 5"/>
            <p:cNvSpPr/>
            <p:nvPr/>
          </p:nvSpPr>
          <p:spPr>
            <a:xfrm>
              <a:off x="4284144" y="5139336"/>
              <a:ext cx="1584000" cy="131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组织指挥体系：</a:t>
              </a:r>
              <a:endParaRPr kumimoji="0" lang="en-US" altLang="zh-CN" sz="1200" b="0"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总指挥部</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行政协调</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现场指挥部</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新闻中心</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分指挥所</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专业</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指挥中心</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值班室</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力量集结点</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8" name="矩形 7"/>
            <p:cNvSpPr/>
            <p:nvPr/>
          </p:nvSpPr>
          <p:spPr>
            <a:xfrm>
              <a:off x="5906420" y="5139336"/>
              <a:ext cx="1584000" cy="131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处置框架：</a:t>
              </a:r>
              <a:endParaRPr kumimoji="0" lang="en-US" altLang="zh-CN" sz="1200" b="0"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疏散或避难</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灭火</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指挥与协调</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通信</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后勤保障</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善后</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信息发布</a:t>
              </a:r>
              <a:endPar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9" name="矩形 8"/>
            <p:cNvSpPr/>
            <p:nvPr/>
          </p:nvSpPr>
          <p:spPr>
            <a:xfrm>
              <a:off x="5906420" y="2997072"/>
              <a:ext cx="1584000" cy="100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体系</a:t>
              </a:r>
              <a:r>
                <a:rPr kumimoji="0" lang="en-US" altLang="zh-CN" sz="1200" b="0"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a:t>
              </a:r>
              <a:r>
                <a:rPr kumimoji="0" lang="zh-CN" altLang="en-US" sz="1200" b="0"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构成</a:t>
              </a:r>
              <a:r>
                <a:rPr kumimoji="0" lang="en-US" altLang="zh-CN" sz="1200" b="0"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a:t>
              </a:r>
              <a:r>
                <a:rPr kumimoji="0" lang="zh-CN" altLang="en-US" sz="1200" b="0"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a:t>
              </a:r>
              <a:endParaRPr kumimoji="0" lang="en-US" altLang="zh-CN" sz="1200" b="0"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综合</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总体</a:t>
              </a:r>
              <a:endPar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专项</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意外</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任务</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现场处置方案</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应急处置卡</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行动检查单</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2" name="矩形 11"/>
            <p:cNvSpPr/>
            <p:nvPr/>
          </p:nvSpPr>
          <p:spPr>
            <a:xfrm>
              <a:off x="5906420" y="4032204"/>
              <a:ext cx="1584000" cy="10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应急资源：</a:t>
              </a:r>
              <a:endParaRPr kumimoji="0" lang="en-US" altLang="zh-CN" sz="1200" b="0"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已有资源</a:t>
              </a:r>
              <a:endPar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可动员的资源</a:t>
              </a:r>
              <a:endPar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可获得区域合作互助</a:t>
              </a:r>
              <a:endPar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上级部门或政府支持</a:t>
              </a:r>
              <a:endPar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可获得的国际援助</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pic>
        <p:nvPicPr>
          <p:cNvPr id="24581" name="Picture 4"/>
          <p:cNvPicPr>
            <a:picLocks noChangeAspect="1"/>
          </p:cNvPicPr>
          <p:nvPr/>
        </p:nvPicPr>
        <p:blipFill>
          <a:blip r:embed="rId1"/>
          <a:stretch>
            <a:fillRect/>
          </a:stretch>
        </p:blipFill>
        <p:spPr>
          <a:xfrm>
            <a:off x="36513" y="3357563"/>
            <a:ext cx="3922712" cy="3233737"/>
          </a:xfrm>
          <a:prstGeom prst="rect">
            <a:avLst/>
          </a:prstGeom>
          <a:noFill/>
          <a:ln w="9525" cap="flat" cmpd="sng">
            <a:solidFill>
              <a:schemeClr val="accent1"/>
            </a:solidFill>
            <a:prstDash val="solid"/>
            <a:miter/>
            <a:headEnd type="none" w="med" len="med"/>
            <a:tailEnd type="none" w="med" len="med"/>
          </a:ln>
        </p:spPr>
      </p:pic>
      <p:sp>
        <p:nvSpPr>
          <p:cNvPr id="16" name="矩形 15"/>
          <p:cNvSpPr/>
          <p:nvPr/>
        </p:nvSpPr>
        <p:spPr>
          <a:xfrm>
            <a:off x="3995738" y="3357563"/>
            <a:ext cx="1871663" cy="5397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意外事件应急预案</a:t>
            </a:r>
            <a:endParaRPr kumimoji="0" lang="en-US" altLang="zh-CN" sz="160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40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Contingency</a:t>
            </a:r>
            <a:endParaRPr kumimoji="0" lang="zh-CN" altLang="en-US" sz="1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7" name="矩形 16"/>
          <p:cNvSpPr/>
          <p:nvPr/>
        </p:nvSpPr>
        <p:spPr>
          <a:xfrm>
            <a:off x="3995738" y="3941763"/>
            <a:ext cx="1871663" cy="5397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应急救援预案</a:t>
            </a:r>
            <a:endParaRPr kumimoji="0" lang="en-US" altLang="zh-CN"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Response</a:t>
            </a:r>
            <a:endPar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8" name="矩形 17"/>
          <p:cNvSpPr/>
          <p:nvPr/>
        </p:nvSpPr>
        <p:spPr>
          <a:xfrm>
            <a:off x="3995738" y="4527550"/>
            <a:ext cx="1871663" cy="53975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综合应急预案</a:t>
            </a:r>
            <a:endParaRPr kumimoji="0" lang="en-US" altLang="zh-CN" sz="160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40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Comprehensive</a:t>
            </a:r>
            <a:endParaRPr kumimoji="0" lang="zh-CN" altLang="en-US" sz="1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9" name="矩形 18"/>
          <p:cNvSpPr/>
          <p:nvPr/>
        </p:nvSpPr>
        <p:spPr>
          <a:xfrm>
            <a:off x="3995738" y="5111750"/>
            <a:ext cx="1871663" cy="539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检查单</a:t>
            </a:r>
            <a:endParaRPr kumimoji="0" lang="en-US" altLang="zh-CN"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Checklist </a:t>
            </a:r>
            <a:endPar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0" name="矩形 19"/>
          <p:cNvSpPr/>
          <p:nvPr/>
        </p:nvSpPr>
        <p:spPr>
          <a:xfrm>
            <a:off x="3995738" y="5697538"/>
            <a:ext cx="1871663" cy="5397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详细处置方案</a:t>
            </a:r>
            <a:endParaRPr kumimoji="0" lang="en-US" altLang="zh-CN"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2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Detailed Action Plan</a:t>
            </a:r>
            <a:endPar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602" name="Picture 2"/>
          <p:cNvPicPr>
            <a:picLocks noChangeAspect="1"/>
          </p:cNvPicPr>
          <p:nvPr/>
        </p:nvPicPr>
        <p:blipFill>
          <a:blip r:embed="rId1"/>
          <a:stretch>
            <a:fillRect/>
          </a:stretch>
        </p:blipFill>
        <p:spPr>
          <a:xfrm>
            <a:off x="4140200" y="4625975"/>
            <a:ext cx="3605213" cy="2232025"/>
          </a:xfrm>
          <a:prstGeom prst="rect">
            <a:avLst/>
          </a:prstGeom>
          <a:noFill/>
          <a:ln w="9525">
            <a:noFill/>
          </a:ln>
        </p:spPr>
      </p:pic>
      <p:pic>
        <p:nvPicPr>
          <p:cNvPr id="25603" name="Picture 2"/>
          <p:cNvPicPr>
            <a:picLocks noChangeAspect="1"/>
          </p:cNvPicPr>
          <p:nvPr/>
        </p:nvPicPr>
        <p:blipFill>
          <a:blip r:embed="rId2"/>
          <a:stretch>
            <a:fillRect/>
          </a:stretch>
        </p:blipFill>
        <p:spPr>
          <a:xfrm>
            <a:off x="3924300" y="1095375"/>
            <a:ext cx="5184775" cy="5762625"/>
          </a:xfrm>
          <a:prstGeom prst="rect">
            <a:avLst/>
          </a:prstGeom>
          <a:noFill/>
          <a:ln w="9525">
            <a:noFill/>
          </a:ln>
        </p:spPr>
      </p:pic>
      <p:sp>
        <p:nvSpPr>
          <p:cNvPr id="25604" name="标题 1"/>
          <p:cNvSpPr>
            <a:spLocks noGrp="1"/>
          </p:cNvSpPr>
          <p:nvPr>
            <p:ph type="title"/>
          </p:nvPr>
        </p:nvSpPr>
        <p:spPr>
          <a:ln/>
        </p:spPr>
        <p:txBody>
          <a:bodyPr vert="horz" wrap="square" lIns="91440" tIns="45720" rIns="91440" bIns="45720" anchor="ctr" anchorCtr="0"/>
          <a:p>
            <a:pPr>
              <a:buNone/>
            </a:pPr>
            <a:r>
              <a:rPr lang="zh-CN" altLang="en-US" kern="1200" dirty="0">
                <a:solidFill>
                  <a:srgbClr val="FF0000"/>
                </a:solidFill>
                <a:latin typeface="微软雅黑" panose="020B0503020204020204" pitchFamily="34" charset="-122"/>
                <a:ea typeface="微软雅黑" panose="020B0503020204020204" pitchFamily="34" charset="-122"/>
                <a:cs typeface="+mj-cs"/>
              </a:rPr>
              <a:t>一、构建稳健型应急预案体系</a:t>
            </a:r>
            <a:endParaRPr lang="zh-CN" altLang="en-US" kern="1200" dirty="0">
              <a:solidFill>
                <a:srgbClr val="FF0000"/>
              </a:solidFill>
              <a:latin typeface="微软雅黑" panose="020B0503020204020204" pitchFamily="34" charset="-122"/>
              <a:ea typeface="微软雅黑" panose="020B0503020204020204" pitchFamily="34" charset="-122"/>
              <a:cs typeface="+mj-cs"/>
            </a:endParaRPr>
          </a:p>
        </p:txBody>
      </p:sp>
      <p:sp>
        <p:nvSpPr>
          <p:cNvPr id="25605" name="内容占位符 2"/>
          <p:cNvSpPr>
            <a:spLocks noGrp="1"/>
          </p:cNvSpPr>
          <p:nvPr>
            <p:ph idx="1"/>
          </p:nvPr>
        </p:nvSpPr>
        <p:spPr>
          <a:xfrm>
            <a:off x="357188" y="1285875"/>
            <a:ext cx="8501062" cy="5072063"/>
          </a:xfrm>
          <a:ln/>
        </p:spPr>
        <p:txBody>
          <a:bodyPr vert="horz" wrap="square" lIns="91440" tIns="45720" rIns="91440" bIns="45720" anchor="t" anchorCtr="0"/>
          <a:p>
            <a:pPr lvl="1">
              <a:spcBef>
                <a:spcPts val="300"/>
              </a:spcBef>
              <a:spcAft>
                <a:spcPts val="300"/>
              </a:spcAft>
              <a:buFont typeface="Arial" panose="020B0604020202020204" pitchFamily="34" charset="0"/>
              <a:buNone/>
            </a:pPr>
            <a:endParaRPr lang="en-US" altLang="zh-CN" kern="1200" dirty="0">
              <a:latin typeface="微软雅黑" panose="020B0503020204020204" pitchFamily="34" charset="-122"/>
              <a:ea typeface="微软雅黑" panose="020B0503020204020204" pitchFamily="34" charset="-122"/>
              <a:cs typeface="+mn-cs"/>
            </a:endParaRPr>
          </a:p>
          <a:p>
            <a:pPr lvl="1">
              <a:spcBef>
                <a:spcPts val="300"/>
              </a:spcBef>
              <a:spcAft>
                <a:spcPts val="300"/>
              </a:spcAft>
              <a:buFont typeface="Arial" panose="020B0604020202020204" pitchFamily="34" charset="0"/>
              <a:buNone/>
            </a:pPr>
            <a:endParaRPr lang="en-US" altLang="zh-CN" kern="1200" dirty="0">
              <a:latin typeface="微软雅黑" panose="020B0503020204020204" pitchFamily="34" charset="-122"/>
              <a:ea typeface="微软雅黑" panose="020B0503020204020204" pitchFamily="34" charset="-122"/>
              <a:cs typeface="+mn-cs"/>
            </a:endParaRPr>
          </a:p>
          <a:p>
            <a:pPr lvl="1">
              <a:spcBef>
                <a:spcPts val="300"/>
              </a:spcBef>
              <a:spcAft>
                <a:spcPts val="300"/>
              </a:spcAft>
              <a:buFont typeface="Arial" panose="020B0604020202020204" pitchFamily="34" charset="0"/>
              <a:buNone/>
            </a:pPr>
            <a:endParaRPr lang="zh-CN" altLang="en-US" kern="1200" dirty="0">
              <a:latin typeface="微软雅黑" panose="020B0503020204020204" pitchFamily="34" charset="-122"/>
              <a:ea typeface="微软雅黑" panose="020B0503020204020204" pitchFamily="34" charset="-122"/>
              <a:cs typeface="+mn-cs"/>
            </a:endParaRPr>
          </a:p>
          <a:p>
            <a:pPr lvl="1"/>
            <a:endParaRPr lang="zh-CN" altLang="en-US" kern="1200" dirty="0">
              <a:latin typeface="微软雅黑" panose="020B0503020204020204" pitchFamily="34" charset="-122"/>
              <a:ea typeface="微软雅黑" panose="020B0503020204020204" pitchFamily="34" charset="-122"/>
              <a:cs typeface="+mn-cs"/>
            </a:endParaRPr>
          </a:p>
          <a:p>
            <a:pPr lvl="1"/>
            <a:endParaRPr lang="zh-CN" altLang="en-US" kern="1200" dirty="0">
              <a:latin typeface="微软雅黑" panose="020B0503020204020204" pitchFamily="34" charset="-122"/>
              <a:ea typeface="微软雅黑" panose="020B0503020204020204" pitchFamily="34" charset="-122"/>
              <a:cs typeface="+mn-cs"/>
            </a:endParaRPr>
          </a:p>
        </p:txBody>
      </p:sp>
      <p:sp>
        <p:nvSpPr>
          <p:cNvPr id="12" name="矩形 11"/>
          <p:cNvSpPr/>
          <p:nvPr/>
        </p:nvSpPr>
        <p:spPr>
          <a:xfrm>
            <a:off x="34925" y="1125538"/>
            <a:ext cx="4608513" cy="1168400"/>
          </a:xfrm>
          <a:prstGeom prst="rect">
            <a:avLst/>
          </a:prstGeom>
          <a:solidFill>
            <a:schemeClr val="accent6">
              <a:lumMod val="40000"/>
              <a:lumOff val="60000"/>
            </a:schemeClr>
          </a:solidFill>
          <a:ln>
            <a:solidFill>
              <a:srgbClr val="FF0000"/>
            </a:solidFill>
          </a:ln>
        </p:spPr>
        <p:txBody>
          <a:bodyPr wrap="square">
            <a:spAutoFit/>
          </a:bodyPr>
          <a:lstStyle/>
          <a:p>
            <a:pPr marL="358775" marR="0" lvl="0" indent="-358775" algn="l" defTabSz="914400" rtl="0" eaLnBrk="1" fontAlgn="base" latinLnBrk="0" hangingPunct="1">
              <a:lnSpc>
                <a:spcPct val="100000"/>
              </a:lnSpc>
              <a:spcBef>
                <a:spcPts val="300"/>
              </a:spcBef>
              <a:spcAft>
                <a:spcPts val="300"/>
              </a:spcAft>
              <a:buClrTx/>
              <a:buSzTx/>
              <a:buFont typeface="Wingdings" panose="05000000000000000000" pitchFamily="2" charset="2"/>
              <a:buChar char="ü"/>
              <a:defRPr/>
            </a:pP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严格区分不同层级预案的定位和重点</a:t>
            </a:r>
            <a:endPar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l" defTabSz="914400" rtl="0" eaLnBrk="1" fontAlgn="base" latinLnBrk="0" hangingPunct="1">
              <a:lnSpc>
                <a:spcPct val="100000"/>
              </a:lnSpc>
              <a:spcBef>
                <a:spcPts val="300"/>
              </a:spcBef>
              <a:spcAft>
                <a:spcPts val="300"/>
              </a:spcAft>
              <a:buClrTx/>
              <a:buSzTx/>
              <a:buFont typeface="Wingdings" panose="05000000000000000000" pitchFamily="2" charset="2"/>
              <a:buChar char="ü"/>
              <a:defRPr/>
            </a:pP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摆脱条块限制，采用合理的分类模式</a:t>
            </a:r>
            <a:endPar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l" defTabSz="914400" rtl="0" eaLnBrk="1" fontAlgn="base" latinLnBrk="0" hangingPunct="1">
              <a:lnSpc>
                <a:spcPct val="100000"/>
              </a:lnSpc>
              <a:spcBef>
                <a:spcPts val="300"/>
              </a:spcBef>
              <a:spcAft>
                <a:spcPts val="300"/>
              </a:spcAft>
              <a:buClrTx/>
              <a:buSzTx/>
              <a:buFont typeface="Wingdings" panose="05000000000000000000" pitchFamily="2" charset="2"/>
              <a:buChar char="ü"/>
              <a:defRPr/>
            </a:pP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通用任务模块化，提高相互衔接程度 </a:t>
            </a:r>
            <a:endPar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7" name="矩形 6"/>
          <p:cNvSpPr/>
          <p:nvPr/>
        </p:nvSpPr>
        <p:spPr>
          <a:xfrm>
            <a:off x="0" y="0"/>
            <a:ext cx="9144000" cy="1079500"/>
          </a:xfrm>
          <a:prstGeom prst="rect">
            <a:avLst/>
          </a:prstGeom>
          <a:solidFill>
            <a:srgbClr val="0202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smtClean="0">
                <a:ln>
                  <a:noFill/>
                </a:ln>
                <a:solidFill>
                  <a:schemeClr val="lt1"/>
                </a:solidFill>
                <a:effectLst/>
                <a:uLnTx/>
                <a:uFillTx/>
                <a:latin typeface="微软雅黑" panose="020B0503020204020204" pitchFamily="34" charset="-122"/>
                <a:ea typeface="微软雅黑" panose="020B0503020204020204" pitchFamily="34" charset="-122"/>
                <a:cs typeface="+mn-cs"/>
              </a:rPr>
              <a:t>稳健型预案体系构建要点：功能定位与救援框架</a:t>
            </a:r>
            <a:endParaRPr kumimoji="0" lang="zh-CN" altLang="en-US" sz="28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grpSp>
        <p:nvGrpSpPr>
          <p:cNvPr id="4" name="组合 13"/>
          <p:cNvGrpSpPr/>
          <p:nvPr/>
        </p:nvGrpSpPr>
        <p:grpSpPr>
          <a:xfrm>
            <a:off x="34925" y="3284538"/>
            <a:ext cx="6337300" cy="3573462"/>
            <a:chOff x="35496" y="3284984"/>
            <a:chExt cx="6336704" cy="3573016"/>
          </a:xfrm>
        </p:grpSpPr>
        <p:sp>
          <p:nvSpPr>
            <p:cNvPr id="8" name="矩形 7"/>
            <p:cNvSpPr/>
            <p:nvPr/>
          </p:nvSpPr>
          <p:spPr>
            <a:xfrm>
              <a:off x="3851920" y="3848100"/>
              <a:ext cx="2520280" cy="3009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线形标注 1 9"/>
            <p:cNvSpPr/>
            <p:nvPr/>
          </p:nvSpPr>
          <p:spPr>
            <a:xfrm>
              <a:off x="35496" y="3284984"/>
              <a:ext cx="3275856" cy="648072"/>
            </a:xfrm>
            <a:prstGeom prst="borderCallout1">
              <a:avLst>
                <a:gd name="adj1" fmla="val 28925"/>
                <a:gd name="adj2" fmla="val 102388"/>
                <a:gd name="adj3" fmla="val 105856"/>
                <a:gd name="adj4" fmla="val 12536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2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增加通用的任务支持方案</a:t>
              </a:r>
              <a:endParaRPr kumimoji="0" lang="zh-CN" altLang="en-US" sz="2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标题 1"/>
          <p:cNvSpPr>
            <a:spLocks noGrp="1"/>
          </p:cNvSpPr>
          <p:nvPr>
            <p:ph type="title"/>
          </p:nvPr>
        </p:nvSpPr>
        <p:spPr>
          <a:ln/>
        </p:spPr>
        <p:txBody>
          <a:bodyPr vert="horz" wrap="square" lIns="91440" tIns="45720" rIns="91440" bIns="45720" anchor="ctr" anchorCtr="0"/>
          <a:p>
            <a:pPr>
              <a:buNone/>
            </a:pPr>
            <a:endParaRPr lang="zh-CN" altLang="en-US" kern="1200" dirty="0">
              <a:solidFill>
                <a:srgbClr val="FF0000"/>
              </a:solidFill>
              <a:latin typeface="微软雅黑" panose="020B0503020204020204" pitchFamily="34" charset="-122"/>
              <a:ea typeface="微软雅黑" panose="020B0503020204020204" pitchFamily="34" charset="-122"/>
              <a:cs typeface="+mj-cs"/>
            </a:endParaRPr>
          </a:p>
        </p:txBody>
      </p:sp>
      <p:sp>
        <p:nvSpPr>
          <p:cNvPr id="26627" name="内容占位符 2"/>
          <p:cNvSpPr>
            <a:spLocks noGrp="1"/>
          </p:cNvSpPr>
          <p:nvPr>
            <p:ph idx="1"/>
          </p:nvPr>
        </p:nvSpPr>
        <p:spPr>
          <a:xfrm>
            <a:off x="357188" y="1285875"/>
            <a:ext cx="8501062" cy="5072063"/>
          </a:xfrm>
          <a:ln/>
        </p:spPr>
        <p:txBody>
          <a:bodyPr vert="horz" wrap="square" lIns="91440" tIns="45720" rIns="91440" bIns="45720" anchor="t" anchorCtr="0"/>
          <a:p>
            <a:pPr/>
            <a:endParaRPr lang="zh-CN" altLang="en-US" kern="1200" dirty="0">
              <a:latin typeface="微软雅黑" panose="020B0503020204020204" pitchFamily="34" charset="-122"/>
              <a:ea typeface="微软雅黑" panose="020B0503020204020204" pitchFamily="34" charset="-122"/>
              <a:cs typeface="+mn-cs"/>
            </a:endParaRPr>
          </a:p>
        </p:txBody>
      </p:sp>
      <p:sp>
        <p:nvSpPr>
          <p:cNvPr id="4" name="矩形 3"/>
          <p:cNvSpPr/>
          <p:nvPr/>
        </p:nvSpPr>
        <p:spPr>
          <a:xfrm>
            <a:off x="0" y="0"/>
            <a:ext cx="9144000" cy="1079500"/>
          </a:xfrm>
          <a:prstGeom prst="rect">
            <a:avLst/>
          </a:prstGeom>
          <a:solidFill>
            <a:srgbClr val="0202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smtClean="0">
                <a:ln>
                  <a:noFill/>
                </a:ln>
                <a:solidFill>
                  <a:schemeClr val="lt1"/>
                </a:solidFill>
                <a:effectLst/>
                <a:uLnTx/>
                <a:uFillTx/>
                <a:latin typeface="微软雅黑" panose="020B0503020204020204" pitchFamily="34" charset="-122"/>
                <a:ea typeface="微软雅黑" panose="020B0503020204020204" pitchFamily="34" charset="-122"/>
                <a:cs typeface="+mn-cs"/>
              </a:rPr>
              <a:t>提供通用的应急救援基本框架，支持多部门运作</a:t>
            </a:r>
            <a:endParaRPr kumimoji="0" lang="zh-CN" altLang="en-US" sz="28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6" name="矩形 5"/>
          <p:cNvSpPr/>
          <p:nvPr/>
        </p:nvSpPr>
        <p:spPr>
          <a:xfrm>
            <a:off x="71438" y="1125538"/>
            <a:ext cx="2339975" cy="4349750"/>
          </a:xfrm>
          <a:prstGeom prst="rect">
            <a:avLst/>
          </a:prstGeom>
          <a:solidFill>
            <a:schemeClr val="accent6">
              <a:lumMod val="40000"/>
              <a:lumOff val="60000"/>
            </a:schemeClr>
          </a:solidFill>
          <a:ln>
            <a:solidFill>
              <a:srgbClr val="FF0000"/>
            </a:solidFill>
          </a:ln>
        </p:spPr>
        <p:txBody>
          <a:bodyPr wrap="square">
            <a:spAutoFit/>
          </a:bodyPr>
          <a:lstStyle/>
          <a:p>
            <a:pPr marL="358775" marR="0" lvl="0" indent="-358775" algn="l" defTabSz="914400" rtl="0" eaLnBrk="1" fontAlgn="base" latinLnBrk="0" hangingPunct="1">
              <a:lnSpc>
                <a:spcPct val="100000"/>
              </a:lnSpc>
              <a:spcBef>
                <a:spcPts val="200"/>
              </a:spcBef>
              <a:spcAft>
                <a:spcPts val="200"/>
              </a:spcAft>
              <a:buClrTx/>
              <a:buSzTx/>
              <a:buFontTx/>
              <a:buNone/>
              <a:defRPr/>
            </a:pP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国家总体应急预案：</a:t>
            </a:r>
            <a:endPar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l" defTabSz="914400" rtl="0" eaLnBrk="1" fontAlgn="base" latinLnBrk="0" hangingPunct="1">
              <a:lnSpc>
                <a:spcPct val="100000"/>
              </a:lnSpc>
              <a:spcBef>
                <a:spcPts val="200"/>
              </a:spcBef>
              <a:spcAft>
                <a:spcPts val="200"/>
              </a:spcAft>
              <a:buClrTx/>
              <a:buSzTx/>
              <a:buFont typeface="Wingdings" panose="05000000000000000000" pitchFamily="2" charset="2"/>
              <a:buChar char="ü"/>
              <a:defRPr/>
            </a:pP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人力资源</a:t>
            </a:r>
            <a:endPar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l" defTabSz="914400" rtl="0" eaLnBrk="1" fontAlgn="base" latinLnBrk="0" hangingPunct="1">
              <a:lnSpc>
                <a:spcPct val="100000"/>
              </a:lnSpc>
              <a:spcBef>
                <a:spcPts val="200"/>
              </a:spcBef>
              <a:spcAft>
                <a:spcPts val="200"/>
              </a:spcAft>
              <a:buClrTx/>
              <a:buSzTx/>
              <a:buFont typeface="Wingdings" panose="05000000000000000000" pitchFamily="2" charset="2"/>
              <a:buChar char="ü"/>
              <a:defRPr/>
            </a:pP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财力保障</a:t>
            </a:r>
            <a:endPar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l" defTabSz="914400" rtl="0" eaLnBrk="1" fontAlgn="base" latinLnBrk="0" hangingPunct="1">
              <a:lnSpc>
                <a:spcPct val="100000"/>
              </a:lnSpc>
              <a:spcBef>
                <a:spcPts val="200"/>
              </a:spcBef>
              <a:spcAft>
                <a:spcPts val="200"/>
              </a:spcAft>
              <a:buClrTx/>
              <a:buSzTx/>
              <a:buFont typeface="Wingdings" panose="05000000000000000000" pitchFamily="2" charset="2"/>
              <a:buChar char="ü"/>
              <a:defRPr/>
            </a:pP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物资保障</a:t>
            </a:r>
            <a:endPar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l" defTabSz="914400" rtl="0" eaLnBrk="1" fontAlgn="base" latinLnBrk="0" hangingPunct="1">
              <a:lnSpc>
                <a:spcPct val="100000"/>
              </a:lnSpc>
              <a:spcBef>
                <a:spcPts val="200"/>
              </a:spcBef>
              <a:spcAft>
                <a:spcPts val="200"/>
              </a:spcAft>
              <a:buClrTx/>
              <a:buSzTx/>
              <a:buFont typeface="Wingdings" panose="05000000000000000000" pitchFamily="2" charset="2"/>
              <a:buChar char="ü"/>
              <a:defRPr/>
            </a:pP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基本生活保障</a:t>
            </a:r>
            <a:endPar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l" defTabSz="914400" rtl="0" eaLnBrk="1" fontAlgn="base" latinLnBrk="0" hangingPunct="1">
              <a:lnSpc>
                <a:spcPct val="100000"/>
              </a:lnSpc>
              <a:spcBef>
                <a:spcPts val="200"/>
              </a:spcBef>
              <a:spcAft>
                <a:spcPts val="200"/>
              </a:spcAft>
              <a:buClrTx/>
              <a:buSzTx/>
              <a:buFont typeface="Wingdings" panose="05000000000000000000" pitchFamily="2" charset="2"/>
              <a:buChar char="ü"/>
              <a:defRPr/>
            </a:pP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医疗卫生保障</a:t>
            </a:r>
            <a:endPar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l" defTabSz="914400" rtl="0" eaLnBrk="1" fontAlgn="base" latinLnBrk="0" hangingPunct="1">
              <a:lnSpc>
                <a:spcPct val="100000"/>
              </a:lnSpc>
              <a:spcBef>
                <a:spcPts val="200"/>
              </a:spcBef>
              <a:spcAft>
                <a:spcPts val="200"/>
              </a:spcAft>
              <a:buClrTx/>
              <a:buSzTx/>
              <a:buFont typeface="Wingdings" panose="05000000000000000000" pitchFamily="2" charset="2"/>
              <a:buChar char="ü"/>
              <a:defRPr/>
            </a:pP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交通运输保障</a:t>
            </a:r>
            <a:endPar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l" defTabSz="914400" rtl="0" eaLnBrk="1" fontAlgn="base" latinLnBrk="0" hangingPunct="1">
              <a:lnSpc>
                <a:spcPct val="100000"/>
              </a:lnSpc>
              <a:spcBef>
                <a:spcPts val="200"/>
              </a:spcBef>
              <a:spcAft>
                <a:spcPts val="200"/>
              </a:spcAft>
              <a:buClrTx/>
              <a:buSzTx/>
              <a:buFont typeface="Wingdings" panose="05000000000000000000" pitchFamily="2" charset="2"/>
              <a:buChar char="ü"/>
              <a:defRPr/>
            </a:pP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治安维护</a:t>
            </a:r>
            <a:endPar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l" defTabSz="914400" rtl="0" eaLnBrk="1" fontAlgn="base" latinLnBrk="0" hangingPunct="1">
              <a:lnSpc>
                <a:spcPct val="100000"/>
              </a:lnSpc>
              <a:spcBef>
                <a:spcPts val="200"/>
              </a:spcBef>
              <a:spcAft>
                <a:spcPts val="200"/>
              </a:spcAft>
              <a:buClrTx/>
              <a:buSzTx/>
              <a:buFont typeface="Wingdings" panose="05000000000000000000" pitchFamily="2" charset="2"/>
              <a:buChar char="ü"/>
              <a:defRPr/>
            </a:pP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人员防护</a:t>
            </a:r>
            <a:endPar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l" defTabSz="914400" rtl="0" eaLnBrk="1" fontAlgn="base" latinLnBrk="0" hangingPunct="1">
              <a:lnSpc>
                <a:spcPct val="100000"/>
              </a:lnSpc>
              <a:spcBef>
                <a:spcPts val="200"/>
              </a:spcBef>
              <a:spcAft>
                <a:spcPts val="200"/>
              </a:spcAft>
              <a:buClrTx/>
              <a:buSzTx/>
              <a:buFont typeface="Wingdings" panose="05000000000000000000" pitchFamily="2" charset="2"/>
              <a:buChar char="ü"/>
              <a:defRPr/>
            </a:pP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通信保障</a:t>
            </a:r>
            <a:endPar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l" defTabSz="914400" rtl="0" eaLnBrk="1" fontAlgn="base" latinLnBrk="0" hangingPunct="1">
              <a:lnSpc>
                <a:spcPct val="100000"/>
              </a:lnSpc>
              <a:spcBef>
                <a:spcPts val="200"/>
              </a:spcBef>
              <a:spcAft>
                <a:spcPts val="200"/>
              </a:spcAft>
              <a:buClrTx/>
              <a:buSzTx/>
              <a:buFont typeface="Wingdings" panose="05000000000000000000" pitchFamily="2" charset="2"/>
              <a:buChar char="ü"/>
              <a:defRPr/>
            </a:pP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公共设施</a:t>
            </a:r>
            <a:endPar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l" defTabSz="914400" rtl="0" eaLnBrk="1" fontAlgn="base" latinLnBrk="0" hangingPunct="1">
              <a:lnSpc>
                <a:spcPct val="100000"/>
              </a:lnSpc>
              <a:spcBef>
                <a:spcPts val="200"/>
              </a:spcBef>
              <a:spcAft>
                <a:spcPts val="200"/>
              </a:spcAft>
              <a:buClrTx/>
              <a:buSzTx/>
              <a:buFont typeface="Wingdings" panose="05000000000000000000" pitchFamily="2" charset="2"/>
              <a:buChar char="ü"/>
              <a:defRPr/>
            </a:pP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科技支撑</a:t>
            </a:r>
            <a:endPar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6630" name="矩形 6"/>
          <p:cNvSpPr/>
          <p:nvPr/>
        </p:nvSpPr>
        <p:spPr>
          <a:xfrm>
            <a:off x="6408738" y="2176463"/>
            <a:ext cx="2627312" cy="4637087"/>
          </a:xfrm>
          <a:prstGeom prst="rect">
            <a:avLst/>
          </a:prstGeom>
          <a:solidFill>
            <a:srgbClr val="FFFF00"/>
          </a:solidFill>
          <a:ln w="9525" cap="flat" cmpd="sng">
            <a:solidFill>
              <a:srgbClr val="FF0000"/>
            </a:solidFill>
            <a:prstDash val="solid"/>
            <a:miter/>
            <a:headEnd type="none" w="med" len="med"/>
            <a:tailEnd type="none" w="med" len="med"/>
          </a:ln>
        </p:spPr>
        <p:txBody>
          <a:bodyPr lIns="72000" rIns="36000">
            <a:spAutoFit/>
          </a:bodyPr>
          <a:p>
            <a:pPr marL="358775" indent="-358775">
              <a:spcBef>
                <a:spcPts val="200"/>
              </a:spcBef>
              <a:spcAft>
                <a:spcPts val="200"/>
              </a:spcAft>
            </a:pPr>
            <a:endParaRPr lang="en-US" altLang="zh-CN" b="1" dirty="0">
              <a:latin typeface="微软雅黑" panose="020B0503020204020204" pitchFamily="34" charset="-122"/>
              <a:ea typeface="微软雅黑" panose="020B0503020204020204" pitchFamily="34" charset="-122"/>
            </a:endParaRPr>
          </a:p>
          <a:p>
            <a:pPr marL="358775" indent="-358775">
              <a:spcBef>
                <a:spcPts val="200"/>
              </a:spcBef>
              <a:spcAft>
                <a:spcPts val="200"/>
              </a:spcAft>
              <a:buFont typeface="Wingdings" panose="05000000000000000000" pitchFamily="2" charset="2"/>
              <a:buChar char="ü"/>
            </a:pPr>
            <a:r>
              <a:rPr lang="zh-CN" altLang="en-US" b="1" dirty="0">
                <a:latin typeface="微软雅黑" panose="020B0503020204020204" pitchFamily="34" charset="-122"/>
                <a:ea typeface="微软雅黑" panose="020B0503020204020204" pitchFamily="34" charset="-122"/>
              </a:rPr>
              <a:t>指挥与协调</a:t>
            </a:r>
            <a:endParaRPr lang="en-US" altLang="zh-CN" b="1" dirty="0">
              <a:latin typeface="微软雅黑" panose="020B0503020204020204" pitchFamily="34" charset="-122"/>
              <a:ea typeface="微软雅黑" panose="020B0503020204020204" pitchFamily="34" charset="-122"/>
            </a:endParaRPr>
          </a:p>
          <a:p>
            <a:pPr marL="358775" indent="-358775">
              <a:spcBef>
                <a:spcPts val="200"/>
              </a:spcBef>
              <a:spcAft>
                <a:spcPts val="200"/>
              </a:spcAft>
              <a:buFont typeface="Wingdings" panose="05000000000000000000" pitchFamily="2" charset="2"/>
              <a:buChar char="ü"/>
            </a:pPr>
            <a:r>
              <a:rPr lang="zh-CN" altLang="en-US" b="1" dirty="0">
                <a:latin typeface="微软雅黑" panose="020B0503020204020204" pitchFamily="34" charset="-122"/>
                <a:ea typeface="微软雅黑" panose="020B0503020204020204" pitchFamily="34" charset="-122"/>
              </a:rPr>
              <a:t>通信</a:t>
            </a:r>
            <a:endParaRPr lang="en-US" altLang="zh-CN" b="1" dirty="0">
              <a:latin typeface="微软雅黑" panose="020B0503020204020204" pitchFamily="34" charset="-122"/>
              <a:ea typeface="微软雅黑" panose="020B0503020204020204" pitchFamily="34" charset="-122"/>
            </a:endParaRPr>
          </a:p>
          <a:p>
            <a:pPr marL="358775" indent="-358775">
              <a:spcBef>
                <a:spcPts val="200"/>
              </a:spcBef>
              <a:spcAft>
                <a:spcPts val="200"/>
              </a:spcAft>
              <a:buFont typeface="Wingdings" panose="05000000000000000000" pitchFamily="2" charset="2"/>
              <a:buChar char="ü"/>
            </a:pPr>
            <a:r>
              <a:rPr lang="zh-CN" altLang="en-US" b="1" dirty="0">
                <a:latin typeface="微软雅黑" panose="020B0503020204020204" pitchFamily="34" charset="-122"/>
                <a:ea typeface="微软雅黑" panose="020B0503020204020204" pitchFamily="34" charset="-122"/>
              </a:rPr>
              <a:t>交通运输</a:t>
            </a:r>
            <a:endParaRPr lang="en-US" altLang="zh-CN" b="1" dirty="0">
              <a:latin typeface="微软雅黑" panose="020B0503020204020204" pitchFamily="34" charset="-122"/>
              <a:ea typeface="微软雅黑" panose="020B0503020204020204" pitchFamily="34" charset="-122"/>
            </a:endParaRPr>
          </a:p>
          <a:p>
            <a:pPr marL="358775" indent="-358775">
              <a:spcBef>
                <a:spcPts val="200"/>
              </a:spcBef>
              <a:spcAft>
                <a:spcPts val="200"/>
              </a:spcAft>
              <a:buFont typeface="Wingdings" panose="05000000000000000000" pitchFamily="2" charset="2"/>
              <a:buChar char="ü"/>
            </a:pPr>
            <a:r>
              <a:rPr lang="zh-CN" altLang="en-US" b="1" dirty="0">
                <a:latin typeface="微软雅黑" panose="020B0503020204020204" pitchFamily="34" charset="-122"/>
                <a:ea typeface="微软雅黑" panose="020B0503020204020204" pitchFamily="34" charset="-122"/>
              </a:rPr>
              <a:t>医疗卫生</a:t>
            </a:r>
            <a:endParaRPr lang="en-US" altLang="zh-CN" b="1" dirty="0">
              <a:latin typeface="微软雅黑" panose="020B0503020204020204" pitchFamily="34" charset="-122"/>
              <a:ea typeface="微软雅黑" panose="020B0503020204020204" pitchFamily="34" charset="-122"/>
            </a:endParaRPr>
          </a:p>
          <a:p>
            <a:pPr marL="358775" indent="-358775">
              <a:spcBef>
                <a:spcPts val="200"/>
              </a:spcBef>
              <a:spcAft>
                <a:spcPts val="200"/>
              </a:spcAft>
              <a:buFont typeface="Wingdings" panose="05000000000000000000" pitchFamily="2" charset="2"/>
              <a:buChar char="ü"/>
            </a:pPr>
            <a:r>
              <a:rPr lang="zh-CN" altLang="en-US" b="1" dirty="0">
                <a:latin typeface="微软雅黑" panose="020B0503020204020204" pitchFamily="34" charset="-122"/>
                <a:ea typeface="微软雅黑" panose="020B0503020204020204" pitchFamily="34" charset="-122"/>
              </a:rPr>
              <a:t>治安维护</a:t>
            </a:r>
            <a:endParaRPr lang="en-US" altLang="zh-CN" b="1" dirty="0">
              <a:latin typeface="微软雅黑" panose="020B0503020204020204" pitchFamily="34" charset="-122"/>
              <a:ea typeface="微软雅黑" panose="020B0503020204020204" pitchFamily="34" charset="-122"/>
            </a:endParaRPr>
          </a:p>
          <a:p>
            <a:pPr marL="358775" indent="-358775">
              <a:spcBef>
                <a:spcPts val="200"/>
              </a:spcBef>
              <a:spcAft>
                <a:spcPts val="200"/>
              </a:spcAft>
              <a:buFont typeface="Wingdings" panose="05000000000000000000" pitchFamily="2" charset="2"/>
              <a:buChar char="ü"/>
            </a:pPr>
            <a:r>
              <a:rPr lang="zh-CN" altLang="en-US" b="1" dirty="0">
                <a:latin typeface="微软雅黑" panose="020B0503020204020204" pitchFamily="34" charset="-122"/>
                <a:ea typeface="微软雅黑" panose="020B0503020204020204" pitchFamily="34" charset="-122"/>
              </a:rPr>
              <a:t>消防与危险品处理</a:t>
            </a:r>
            <a:endParaRPr lang="en-US" altLang="zh-CN" b="1" dirty="0">
              <a:latin typeface="微软雅黑" panose="020B0503020204020204" pitchFamily="34" charset="-122"/>
              <a:ea typeface="微软雅黑" panose="020B0503020204020204" pitchFamily="34" charset="-122"/>
            </a:endParaRPr>
          </a:p>
          <a:p>
            <a:pPr marL="358775" indent="-358775">
              <a:spcBef>
                <a:spcPts val="200"/>
              </a:spcBef>
              <a:spcAft>
                <a:spcPts val="200"/>
              </a:spcAft>
              <a:buFont typeface="Wingdings" panose="05000000000000000000" pitchFamily="2" charset="2"/>
              <a:buChar char="ü"/>
            </a:pPr>
            <a:r>
              <a:rPr lang="zh-CN" altLang="en-US" b="1" dirty="0">
                <a:latin typeface="微软雅黑" panose="020B0503020204020204" pitchFamily="34" charset="-122"/>
                <a:ea typeface="微软雅黑" panose="020B0503020204020204" pitchFamily="34" charset="-122"/>
              </a:rPr>
              <a:t>搜救</a:t>
            </a:r>
            <a:endParaRPr lang="en-US" altLang="zh-CN" b="1" dirty="0">
              <a:latin typeface="微软雅黑" panose="020B0503020204020204" pitchFamily="34" charset="-122"/>
              <a:ea typeface="微软雅黑" panose="020B0503020204020204" pitchFamily="34" charset="-122"/>
            </a:endParaRPr>
          </a:p>
          <a:p>
            <a:pPr marL="358775" indent="-358775">
              <a:spcBef>
                <a:spcPts val="200"/>
              </a:spcBef>
              <a:spcAft>
                <a:spcPts val="200"/>
              </a:spcAft>
              <a:buFont typeface="Wingdings" panose="05000000000000000000" pitchFamily="2" charset="2"/>
              <a:buChar char="ü"/>
            </a:pPr>
            <a:r>
              <a:rPr lang="zh-CN" altLang="en-US" b="1" dirty="0">
                <a:latin typeface="微软雅黑" panose="020B0503020204020204" pitchFamily="34" charset="-122"/>
                <a:ea typeface="微软雅黑" panose="020B0503020204020204" pitchFamily="34" charset="-122"/>
              </a:rPr>
              <a:t>自然与历史遗产保护</a:t>
            </a:r>
            <a:endParaRPr lang="en-US" altLang="zh-CN" b="1" dirty="0">
              <a:latin typeface="微软雅黑" panose="020B0503020204020204" pitchFamily="34" charset="-122"/>
              <a:ea typeface="微软雅黑" panose="020B0503020204020204" pitchFamily="34" charset="-122"/>
            </a:endParaRPr>
          </a:p>
          <a:p>
            <a:pPr marL="358775" indent="-358775">
              <a:spcBef>
                <a:spcPts val="200"/>
              </a:spcBef>
              <a:spcAft>
                <a:spcPts val="200"/>
              </a:spcAft>
              <a:buFont typeface="Wingdings" panose="05000000000000000000" pitchFamily="2" charset="2"/>
              <a:buChar char="ü"/>
            </a:pPr>
            <a:r>
              <a:rPr lang="zh-CN" altLang="en-US" b="1" dirty="0">
                <a:latin typeface="微软雅黑" panose="020B0503020204020204" pitchFamily="34" charset="-122"/>
                <a:ea typeface="微软雅黑" panose="020B0503020204020204" pitchFamily="34" charset="-122"/>
              </a:rPr>
              <a:t>能源</a:t>
            </a:r>
            <a:endParaRPr lang="en-US" altLang="zh-CN" b="1" dirty="0">
              <a:latin typeface="微软雅黑" panose="020B0503020204020204" pitchFamily="34" charset="-122"/>
              <a:ea typeface="微软雅黑" panose="020B0503020204020204" pitchFamily="34" charset="-122"/>
            </a:endParaRPr>
          </a:p>
          <a:p>
            <a:pPr marL="358775" indent="-358775">
              <a:spcBef>
                <a:spcPts val="200"/>
              </a:spcBef>
              <a:spcAft>
                <a:spcPts val="200"/>
              </a:spcAft>
              <a:buFont typeface="Wingdings" panose="05000000000000000000" pitchFamily="2" charset="2"/>
              <a:buChar char="ü"/>
            </a:pPr>
            <a:r>
              <a:rPr lang="zh-CN" altLang="en-US" b="1" dirty="0">
                <a:latin typeface="微软雅黑" panose="020B0503020204020204" pitchFamily="34" charset="-122"/>
                <a:ea typeface="微软雅黑" panose="020B0503020204020204" pitchFamily="34" charset="-122"/>
              </a:rPr>
              <a:t>后勤</a:t>
            </a:r>
            <a:endParaRPr lang="en-US" altLang="zh-CN" b="1" dirty="0">
              <a:latin typeface="微软雅黑" panose="020B0503020204020204" pitchFamily="34" charset="-122"/>
              <a:ea typeface="微软雅黑" panose="020B0503020204020204" pitchFamily="34" charset="-122"/>
            </a:endParaRPr>
          </a:p>
          <a:p>
            <a:pPr marL="358775" indent="-358775">
              <a:spcBef>
                <a:spcPts val="200"/>
              </a:spcBef>
              <a:spcAft>
                <a:spcPts val="200"/>
              </a:spcAft>
              <a:buFont typeface="Wingdings" panose="05000000000000000000" pitchFamily="2" charset="2"/>
              <a:buChar char="ü"/>
            </a:pPr>
            <a:r>
              <a:rPr lang="zh-CN" altLang="en-US" b="1" dirty="0">
                <a:latin typeface="微软雅黑" panose="020B0503020204020204" pitchFamily="34" charset="-122"/>
                <a:ea typeface="微软雅黑" panose="020B0503020204020204" pitchFamily="34" charset="-122"/>
              </a:rPr>
              <a:t>群众救助</a:t>
            </a:r>
            <a:endParaRPr lang="en-US" altLang="zh-CN" b="1" dirty="0">
              <a:latin typeface="微软雅黑" panose="020B0503020204020204" pitchFamily="34" charset="-122"/>
              <a:ea typeface="微软雅黑" panose="020B0503020204020204" pitchFamily="34" charset="-122"/>
            </a:endParaRPr>
          </a:p>
          <a:p>
            <a:pPr marL="358775" indent="-358775">
              <a:spcBef>
                <a:spcPts val="200"/>
              </a:spcBef>
              <a:spcAft>
                <a:spcPts val="200"/>
              </a:spcAft>
              <a:buFont typeface="Wingdings" panose="05000000000000000000" pitchFamily="2" charset="2"/>
              <a:buChar char="ü"/>
            </a:pPr>
            <a:r>
              <a:rPr lang="zh-CN" altLang="en-US" b="1" dirty="0">
                <a:latin typeface="微软雅黑" panose="020B0503020204020204" pitchFamily="34" charset="-122"/>
                <a:ea typeface="微软雅黑" panose="020B0503020204020204" pitchFamily="34" charset="-122"/>
              </a:rPr>
              <a:t>工程</a:t>
            </a:r>
            <a:endParaRPr lang="en-US" altLang="zh-CN" b="1" dirty="0">
              <a:latin typeface="微软雅黑" panose="020B0503020204020204" pitchFamily="34" charset="-122"/>
              <a:ea typeface="微软雅黑" panose="020B0503020204020204" pitchFamily="34" charset="-122"/>
            </a:endParaRPr>
          </a:p>
          <a:p>
            <a:pPr marL="358775" indent="-358775">
              <a:spcBef>
                <a:spcPts val="200"/>
              </a:spcBef>
              <a:spcAft>
                <a:spcPts val="200"/>
              </a:spcAft>
              <a:buFont typeface="Wingdings" panose="05000000000000000000" pitchFamily="2" charset="2"/>
              <a:buChar char="ü"/>
            </a:pPr>
            <a:r>
              <a:rPr lang="zh-CN" altLang="en-US" b="1" dirty="0">
                <a:latin typeface="微软雅黑" panose="020B0503020204020204" pitchFamily="34" charset="-122"/>
                <a:ea typeface="微软雅黑" panose="020B0503020204020204" pitchFamily="34" charset="-122"/>
              </a:rPr>
              <a:t>科技支撑</a:t>
            </a:r>
            <a:endParaRPr lang="en-US" altLang="zh-CN" b="1" dirty="0">
              <a:latin typeface="微软雅黑" panose="020B0503020204020204" pitchFamily="34" charset="-122"/>
              <a:ea typeface="微软雅黑" panose="020B0503020204020204" pitchFamily="34" charset="-122"/>
            </a:endParaRPr>
          </a:p>
        </p:txBody>
      </p:sp>
      <p:sp>
        <p:nvSpPr>
          <p:cNvPr id="8" name="右箭头 7"/>
          <p:cNvSpPr/>
          <p:nvPr/>
        </p:nvSpPr>
        <p:spPr>
          <a:xfrm>
            <a:off x="76200" y="6165850"/>
            <a:ext cx="6296025" cy="5032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 name="矩形 4"/>
          <p:cNvSpPr/>
          <p:nvPr/>
        </p:nvSpPr>
        <p:spPr>
          <a:xfrm>
            <a:off x="1655763" y="3967163"/>
            <a:ext cx="2484438" cy="2198688"/>
          </a:xfrm>
          <a:prstGeom prst="rect">
            <a:avLst/>
          </a:prstGeom>
          <a:solidFill>
            <a:schemeClr val="accent5">
              <a:lumMod val="20000"/>
              <a:lumOff val="80000"/>
            </a:schemeClr>
          </a:solidFill>
          <a:ln>
            <a:solidFill>
              <a:srgbClr val="FF0000"/>
            </a:solidFill>
          </a:ln>
        </p:spPr>
        <p:txBody>
          <a:bodyPr wrap="square">
            <a:spAutoFit/>
          </a:bodyPr>
          <a:lstStyle/>
          <a:p>
            <a:pPr marL="358775" marR="0" lvl="0" indent="-358775" algn="l" defTabSz="914400" rtl="0" eaLnBrk="1" fontAlgn="base" latinLnBrk="0" hangingPunct="1">
              <a:lnSpc>
                <a:spcPct val="100000"/>
              </a:lnSpc>
              <a:spcBef>
                <a:spcPts val="200"/>
              </a:spcBef>
              <a:spcAft>
                <a:spcPts val="200"/>
              </a:spcAft>
              <a:buClrTx/>
              <a:buSzTx/>
              <a:buFontTx/>
              <a:buNone/>
              <a:defRPr/>
            </a:pP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国家地震应急预案：</a:t>
            </a:r>
            <a:endParaRPr kumimoji="0" lang="en-US" altLang="zh-CN"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l" defTabSz="914400" rtl="0" eaLnBrk="1" fontAlgn="base" latinLnBrk="0" hangingPunct="1">
              <a:lnSpc>
                <a:spcPct val="100000"/>
              </a:lnSpc>
              <a:spcBef>
                <a:spcPts val="100"/>
              </a:spcBef>
              <a:spcAft>
                <a:spcPts val="100"/>
              </a:spcAft>
              <a:buClrTx/>
              <a:buSzTx/>
              <a:buFont typeface="Wingdings" panose="05000000000000000000" pitchFamily="2" charset="2"/>
              <a:buChar char="ü"/>
              <a:defRPr/>
            </a:pP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队伍保障</a:t>
            </a:r>
            <a:endParaRPr kumimoji="0" lang="en-US" altLang="zh-CN"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l" defTabSz="914400" rtl="0" eaLnBrk="1" fontAlgn="base" latinLnBrk="0" hangingPunct="1">
              <a:lnSpc>
                <a:spcPct val="100000"/>
              </a:lnSpc>
              <a:spcBef>
                <a:spcPts val="100"/>
              </a:spcBef>
              <a:spcAft>
                <a:spcPts val="100"/>
              </a:spcAft>
              <a:buClrTx/>
              <a:buSzTx/>
              <a:buFont typeface="Wingdings" panose="05000000000000000000" pitchFamily="2" charset="2"/>
              <a:buChar char="ü"/>
              <a:defRPr/>
            </a:pP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指挥平台保障</a:t>
            </a:r>
            <a:endParaRPr kumimoji="0" lang="en-US" altLang="zh-CN"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l" defTabSz="914400" rtl="0" eaLnBrk="1" fontAlgn="base" latinLnBrk="0" hangingPunct="1">
              <a:lnSpc>
                <a:spcPct val="100000"/>
              </a:lnSpc>
              <a:spcBef>
                <a:spcPts val="100"/>
              </a:spcBef>
              <a:spcAft>
                <a:spcPts val="100"/>
              </a:spcAft>
              <a:buClrTx/>
              <a:buSzTx/>
              <a:buFont typeface="Wingdings" panose="05000000000000000000" pitchFamily="2" charset="2"/>
              <a:buChar char="ü"/>
              <a:defRPr/>
            </a:pP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物资与资金保障</a:t>
            </a:r>
            <a:endParaRPr kumimoji="0" lang="en-US" altLang="zh-CN"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l" defTabSz="914400" rtl="0" eaLnBrk="1" fontAlgn="base" latinLnBrk="0" hangingPunct="1">
              <a:lnSpc>
                <a:spcPct val="100000"/>
              </a:lnSpc>
              <a:spcBef>
                <a:spcPts val="100"/>
              </a:spcBef>
              <a:spcAft>
                <a:spcPts val="100"/>
              </a:spcAft>
              <a:buClrTx/>
              <a:buSzTx/>
              <a:buFont typeface="Wingdings" panose="05000000000000000000" pitchFamily="2" charset="2"/>
              <a:buChar char="ü"/>
              <a:defRPr/>
            </a:pP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避难场所保障</a:t>
            </a:r>
            <a:endParaRPr kumimoji="0" lang="en-US" altLang="zh-CN"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l" defTabSz="914400" rtl="0" eaLnBrk="1" fontAlgn="base" latinLnBrk="0" hangingPunct="1">
              <a:lnSpc>
                <a:spcPct val="100000"/>
              </a:lnSpc>
              <a:spcBef>
                <a:spcPts val="100"/>
              </a:spcBef>
              <a:spcAft>
                <a:spcPts val="100"/>
              </a:spcAft>
              <a:buClrTx/>
              <a:buSzTx/>
              <a:buFont typeface="Wingdings" panose="05000000000000000000" pitchFamily="2" charset="2"/>
              <a:buChar char="ü"/>
              <a:defRPr/>
            </a:pP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基础设施保障</a:t>
            </a:r>
            <a:endParaRPr kumimoji="0" lang="en-US" altLang="zh-CN"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l" defTabSz="914400" rtl="0" eaLnBrk="1" fontAlgn="base" latinLnBrk="0" hangingPunct="1">
              <a:lnSpc>
                <a:spcPct val="100000"/>
              </a:lnSpc>
              <a:spcBef>
                <a:spcPts val="100"/>
              </a:spcBef>
              <a:spcAft>
                <a:spcPts val="100"/>
              </a:spcAft>
              <a:buClrTx/>
              <a:buSzTx/>
              <a:buFont typeface="Wingdings" panose="05000000000000000000" pitchFamily="2" charset="2"/>
              <a:buChar char="ü"/>
              <a:defRPr/>
            </a:pP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宣传、培训与演练</a:t>
            </a:r>
            <a:endParaRPr kumimoji="0" lang="en-US" altLang="zh-CN"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9" name="矩形 8"/>
          <p:cNvSpPr/>
          <p:nvPr/>
        </p:nvSpPr>
        <p:spPr>
          <a:xfrm>
            <a:off x="3851275" y="1744663"/>
            <a:ext cx="2376488" cy="3987800"/>
          </a:xfrm>
          <a:prstGeom prst="rect">
            <a:avLst/>
          </a:prstGeom>
          <a:solidFill>
            <a:schemeClr val="bg1"/>
          </a:solidFill>
          <a:ln>
            <a:solidFill>
              <a:srgbClr val="FF0000"/>
            </a:solidFill>
          </a:ln>
        </p:spPr>
        <p:txBody>
          <a:bodyPr wrap="square">
            <a:spAutoFit/>
          </a:bodyPr>
          <a:lstStyle/>
          <a:p>
            <a:pPr marL="0" marR="0" lvl="0" indent="0" algn="l" defTabSz="914400" rtl="0" eaLnBrk="1" fontAlgn="base" latinLnBrk="0" hangingPunct="1">
              <a:lnSpc>
                <a:spcPct val="100000"/>
              </a:lnSpc>
              <a:spcBef>
                <a:spcPts val="200"/>
              </a:spcBef>
              <a:spcAft>
                <a:spcPts val="200"/>
              </a:spcAft>
              <a:buClrTx/>
              <a:buSzTx/>
              <a:buFontTx/>
              <a:buNone/>
              <a:defRPr/>
            </a:pP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国家安全生产事故灾难应急预案：</a:t>
            </a:r>
            <a:endParaRPr kumimoji="0" lang="en-US" altLang="zh-CN"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l" defTabSz="914400" rtl="0" eaLnBrk="1" fontAlgn="base" latinLnBrk="0" hangingPunct="1">
              <a:lnSpc>
                <a:spcPct val="100000"/>
              </a:lnSpc>
              <a:spcBef>
                <a:spcPts val="100"/>
              </a:spcBef>
              <a:spcAft>
                <a:spcPts val="100"/>
              </a:spcAft>
              <a:buClrTx/>
              <a:buSzTx/>
              <a:buFont typeface="Wingdings" panose="05000000000000000000" pitchFamily="2" charset="2"/>
              <a:buChar char="ü"/>
              <a:defRPr/>
            </a:pP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通信与信息保障</a:t>
            </a:r>
            <a:endParaRPr kumimoji="0" lang="en-US" altLang="zh-CN"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l" defTabSz="914400" rtl="0" eaLnBrk="1" fontAlgn="base" latinLnBrk="0" hangingPunct="1">
              <a:lnSpc>
                <a:spcPct val="100000"/>
              </a:lnSpc>
              <a:spcBef>
                <a:spcPts val="100"/>
              </a:spcBef>
              <a:spcAft>
                <a:spcPts val="100"/>
              </a:spcAft>
              <a:buClrTx/>
              <a:buSzTx/>
              <a:buFont typeface="Wingdings" panose="05000000000000000000" pitchFamily="2" charset="2"/>
              <a:buChar char="ü"/>
              <a:defRPr/>
            </a:pP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救援装备保障</a:t>
            </a:r>
            <a:endParaRPr kumimoji="0" lang="en-US" altLang="zh-CN"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l" defTabSz="914400" rtl="0" eaLnBrk="1" fontAlgn="base" latinLnBrk="0" hangingPunct="1">
              <a:lnSpc>
                <a:spcPct val="100000"/>
              </a:lnSpc>
              <a:spcBef>
                <a:spcPts val="100"/>
              </a:spcBef>
              <a:spcAft>
                <a:spcPts val="100"/>
              </a:spcAft>
              <a:buClrTx/>
              <a:buSzTx/>
              <a:buFont typeface="Wingdings" panose="05000000000000000000" pitchFamily="2" charset="2"/>
              <a:buChar char="ü"/>
              <a:defRPr/>
            </a:pP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应急队伍保障</a:t>
            </a:r>
            <a:endParaRPr kumimoji="0" lang="en-US" altLang="zh-CN"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l" defTabSz="914400" rtl="0" eaLnBrk="1" fontAlgn="base" latinLnBrk="0" hangingPunct="1">
              <a:lnSpc>
                <a:spcPct val="100000"/>
              </a:lnSpc>
              <a:spcBef>
                <a:spcPts val="100"/>
              </a:spcBef>
              <a:spcAft>
                <a:spcPts val="100"/>
              </a:spcAft>
              <a:buClrTx/>
              <a:buSzTx/>
              <a:buFont typeface="Wingdings" panose="05000000000000000000" pitchFamily="2" charset="2"/>
              <a:buChar char="ü"/>
              <a:defRPr/>
            </a:pP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交通运输保障</a:t>
            </a:r>
            <a:endParaRPr kumimoji="0" lang="en-US" altLang="zh-CN"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l" defTabSz="914400" rtl="0" eaLnBrk="1" fontAlgn="base" latinLnBrk="0" hangingPunct="1">
              <a:lnSpc>
                <a:spcPct val="100000"/>
              </a:lnSpc>
              <a:spcBef>
                <a:spcPts val="100"/>
              </a:spcBef>
              <a:spcAft>
                <a:spcPts val="100"/>
              </a:spcAft>
              <a:buClrTx/>
              <a:buSzTx/>
              <a:buFont typeface="Wingdings" panose="05000000000000000000" pitchFamily="2" charset="2"/>
              <a:buChar char="ü"/>
              <a:defRPr/>
            </a:pP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医疗卫生保障</a:t>
            </a:r>
            <a:endParaRPr kumimoji="0" lang="en-US" altLang="zh-CN"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l" defTabSz="914400" rtl="0" eaLnBrk="1" fontAlgn="base" latinLnBrk="0" hangingPunct="1">
              <a:lnSpc>
                <a:spcPct val="100000"/>
              </a:lnSpc>
              <a:spcBef>
                <a:spcPts val="100"/>
              </a:spcBef>
              <a:spcAft>
                <a:spcPts val="100"/>
              </a:spcAft>
              <a:buClrTx/>
              <a:buSzTx/>
              <a:buFont typeface="Wingdings" panose="05000000000000000000" pitchFamily="2" charset="2"/>
              <a:buChar char="ü"/>
              <a:defRPr/>
            </a:pP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物资保障</a:t>
            </a:r>
            <a:endParaRPr kumimoji="0" lang="en-US" altLang="zh-CN"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l" defTabSz="914400" rtl="0" eaLnBrk="1" fontAlgn="base" latinLnBrk="0" hangingPunct="1">
              <a:lnSpc>
                <a:spcPct val="100000"/>
              </a:lnSpc>
              <a:spcBef>
                <a:spcPts val="100"/>
              </a:spcBef>
              <a:spcAft>
                <a:spcPts val="100"/>
              </a:spcAft>
              <a:buClrTx/>
              <a:buSzTx/>
              <a:buFont typeface="Wingdings" panose="05000000000000000000" pitchFamily="2" charset="2"/>
              <a:buChar char="ü"/>
              <a:defRPr/>
            </a:pP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资金保障</a:t>
            </a:r>
            <a:endParaRPr kumimoji="0" lang="en-US" altLang="zh-CN"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l" defTabSz="914400" rtl="0" eaLnBrk="1" fontAlgn="base" latinLnBrk="0" hangingPunct="1">
              <a:lnSpc>
                <a:spcPct val="100000"/>
              </a:lnSpc>
              <a:spcBef>
                <a:spcPts val="100"/>
              </a:spcBef>
              <a:spcAft>
                <a:spcPts val="100"/>
              </a:spcAft>
              <a:buClrTx/>
              <a:buSzTx/>
              <a:buFont typeface="Wingdings" panose="05000000000000000000" pitchFamily="2" charset="2"/>
              <a:buChar char="ü"/>
              <a:defRPr/>
            </a:pP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社会动员保障</a:t>
            </a:r>
            <a:endParaRPr kumimoji="0" lang="en-US" altLang="zh-CN"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l" defTabSz="914400" rtl="0" eaLnBrk="1" fontAlgn="base" latinLnBrk="0" hangingPunct="1">
              <a:lnSpc>
                <a:spcPct val="100000"/>
              </a:lnSpc>
              <a:spcBef>
                <a:spcPts val="100"/>
              </a:spcBef>
              <a:spcAft>
                <a:spcPts val="100"/>
              </a:spcAft>
              <a:buClrTx/>
              <a:buSzTx/>
              <a:buFont typeface="Wingdings" panose="05000000000000000000" pitchFamily="2" charset="2"/>
              <a:buChar char="ü"/>
              <a:defRPr/>
            </a:pP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应急避难场所保障</a:t>
            </a:r>
            <a:endParaRPr kumimoji="0" lang="en-US" altLang="zh-CN"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l" defTabSz="914400" rtl="0" eaLnBrk="1" fontAlgn="base" latinLnBrk="0" hangingPunct="1">
              <a:lnSpc>
                <a:spcPct val="100000"/>
              </a:lnSpc>
              <a:spcBef>
                <a:spcPts val="100"/>
              </a:spcBef>
              <a:spcAft>
                <a:spcPts val="100"/>
              </a:spcAft>
              <a:buClrTx/>
              <a:buSzTx/>
              <a:buFont typeface="Wingdings" panose="05000000000000000000" pitchFamily="2" charset="2"/>
              <a:buChar char="ü"/>
              <a:defRPr/>
            </a:pP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技术储备与保障</a:t>
            </a:r>
            <a:endParaRPr kumimoji="0" lang="en-US" altLang="zh-CN"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l" defTabSz="914400" rtl="0" eaLnBrk="1" fontAlgn="base" latinLnBrk="0" hangingPunct="1">
              <a:lnSpc>
                <a:spcPct val="100000"/>
              </a:lnSpc>
              <a:spcBef>
                <a:spcPts val="100"/>
              </a:spcBef>
              <a:spcAft>
                <a:spcPts val="100"/>
              </a:spcAft>
              <a:buClrTx/>
              <a:buSzTx/>
              <a:buFont typeface="Wingdings" panose="05000000000000000000" pitchFamily="2" charset="2"/>
              <a:buChar char="ü"/>
              <a:defRPr/>
            </a:pP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宣传、培训与演练</a:t>
            </a:r>
            <a:endParaRPr kumimoji="0" lang="en-US" altLang="zh-CN"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标题 3"/>
          <p:cNvSpPr>
            <a:spLocks noGrp="1"/>
          </p:cNvSpPr>
          <p:nvPr>
            <p:ph type="ctrTitle"/>
          </p:nvPr>
        </p:nvSpPr>
        <p:spPr>
          <a:xfrm>
            <a:off x="785813" y="1428750"/>
            <a:ext cx="7772400" cy="969963"/>
          </a:xfrm>
          <a:ln/>
        </p:spPr>
        <p:txBody>
          <a:bodyPr vert="horz" wrap="square" lIns="91440" tIns="45720" rIns="91440" bIns="45720" anchor="ctr" anchorCtr="0"/>
          <a:p>
            <a:pPr>
              <a:buClrTx/>
              <a:buSzTx/>
              <a:buFontTx/>
            </a:pPr>
            <a:r>
              <a:rPr lang="zh-CN" altLang="en-US" kern="1200" dirty="0">
                <a:solidFill>
                  <a:srgbClr val="02029A"/>
                </a:solidFill>
                <a:latin typeface="微软雅黑" panose="020B0503020204020204" pitchFamily="34" charset="-122"/>
                <a:ea typeface="微软雅黑" panose="020B0503020204020204" pitchFamily="34" charset="-122"/>
                <a:cs typeface="+mj-cs"/>
              </a:rPr>
              <a:t>（三）应急预案核心要素的优化</a:t>
            </a:r>
            <a:endParaRPr lang="en-US" altLang="zh-CN" kern="1200" dirty="0">
              <a:solidFill>
                <a:srgbClr val="02029A"/>
              </a:solidFill>
              <a:latin typeface="微软雅黑" panose="020B0503020204020204" pitchFamily="34" charset="-122"/>
              <a:ea typeface="微软雅黑" panose="020B0503020204020204" pitchFamily="34" charset="-122"/>
              <a:cs typeface="+mj-cs"/>
            </a:endParaRPr>
          </a:p>
        </p:txBody>
      </p:sp>
      <p:sp>
        <p:nvSpPr>
          <p:cNvPr id="27651" name="副标题 4"/>
          <p:cNvSpPr>
            <a:spLocks noGrp="1"/>
          </p:cNvSpPr>
          <p:nvPr>
            <p:ph type="subTitle" idx="1"/>
          </p:nvPr>
        </p:nvSpPr>
        <p:spPr>
          <a:xfrm>
            <a:off x="1371600" y="2781300"/>
            <a:ext cx="6400800" cy="3095625"/>
          </a:xfrm>
          <a:ln/>
        </p:spPr>
        <p:txBody>
          <a:bodyPr vert="horz" wrap="square" lIns="91440" tIns="45720" rIns="91440" bIns="45720" anchor="t" anchorCtr="0"/>
          <a:p>
            <a:pPr algn="l">
              <a:buClrTx/>
              <a:buSzTx/>
            </a:pPr>
            <a:r>
              <a:rPr lang="en-US" altLang="zh-CN" kern="1200" dirty="0">
                <a:solidFill>
                  <a:srgbClr val="02029A"/>
                </a:solidFill>
                <a:latin typeface="微软雅黑" panose="020B0503020204020204" pitchFamily="34" charset="-122"/>
                <a:ea typeface="微软雅黑" panose="020B0503020204020204" pitchFamily="34" charset="-122"/>
                <a:cs typeface="+mn-cs"/>
              </a:rPr>
              <a:t>1. </a:t>
            </a:r>
            <a:r>
              <a:rPr lang="zh-CN" altLang="en-US" kern="1200" dirty="0">
                <a:solidFill>
                  <a:srgbClr val="02029A"/>
                </a:solidFill>
                <a:latin typeface="微软雅黑" panose="020B0503020204020204" pitchFamily="34" charset="-122"/>
                <a:ea typeface="微软雅黑" panose="020B0503020204020204" pitchFamily="34" charset="-122"/>
                <a:cs typeface="+mn-cs"/>
              </a:rPr>
              <a:t>风险与业务影响分析</a:t>
            </a:r>
            <a:endParaRPr lang="en-US" altLang="zh-CN" kern="1200" dirty="0">
              <a:solidFill>
                <a:srgbClr val="02029A"/>
              </a:solidFill>
              <a:latin typeface="微软雅黑" panose="020B0503020204020204" pitchFamily="34" charset="-122"/>
              <a:ea typeface="微软雅黑" panose="020B0503020204020204" pitchFamily="34" charset="-122"/>
              <a:cs typeface="+mn-cs"/>
            </a:endParaRPr>
          </a:p>
          <a:p>
            <a:pPr algn="l">
              <a:buClrTx/>
              <a:buSzTx/>
            </a:pPr>
            <a:r>
              <a:rPr lang="en-US" altLang="zh-CN" kern="1200" dirty="0">
                <a:solidFill>
                  <a:srgbClr val="02029A"/>
                </a:solidFill>
                <a:latin typeface="微软雅黑" panose="020B0503020204020204" pitchFamily="34" charset="-122"/>
                <a:ea typeface="微软雅黑" panose="020B0503020204020204" pitchFamily="34" charset="-122"/>
                <a:cs typeface="+mn-cs"/>
              </a:rPr>
              <a:t>2. </a:t>
            </a:r>
            <a:r>
              <a:rPr lang="zh-CN" altLang="en-US" kern="1200" dirty="0">
                <a:solidFill>
                  <a:srgbClr val="02029A"/>
                </a:solidFill>
                <a:latin typeface="微软雅黑" panose="020B0503020204020204" pitchFamily="34" charset="-122"/>
                <a:ea typeface="微软雅黑" panose="020B0503020204020204" pitchFamily="34" charset="-122"/>
                <a:cs typeface="+mn-cs"/>
              </a:rPr>
              <a:t>应急资源管理</a:t>
            </a:r>
            <a:endParaRPr lang="en-US" altLang="zh-CN" kern="1200" dirty="0">
              <a:solidFill>
                <a:srgbClr val="02029A"/>
              </a:solidFill>
              <a:latin typeface="微软雅黑" panose="020B0503020204020204" pitchFamily="34" charset="-122"/>
              <a:ea typeface="微软雅黑" panose="020B0503020204020204" pitchFamily="34" charset="-122"/>
              <a:cs typeface="+mn-cs"/>
            </a:endParaRPr>
          </a:p>
          <a:p>
            <a:pPr algn="l">
              <a:buClrTx/>
              <a:buSzTx/>
            </a:pPr>
            <a:r>
              <a:rPr lang="en-US" altLang="zh-CN" kern="1200" dirty="0">
                <a:solidFill>
                  <a:srgbClr val="02029A"/>
                </a:solidFill>
                <a:latin typeface="微软雅黑" panose="020B0503020204020204" pitchFamily="34" charset="-122"/>
                <a:ea typeface="微软雅黑" panose="020B0503020204020204" pitchFamily="34" charset="-122"/>
                <a:cs typeface="+mn-cs"/>
              </a:rPr>
              <a:t>3. </a:t>
            </a:r>
            <a:r>
              <a:rPr lang="zh-CN" altLang="en-US" kern="1200" dirty="0">
                <a:solidFill>
                  <a:srgbClr val="02029A"/>
                </a:solidFill>
                <a:latin typeface="微软雅黑" panose="020B0503020204020204" pitchFamily="34" charset="-122"/>
                <a:ea typeface="微软雅黑" panose="020B0503020204020204" pitchFamily="34" charset="-122"/>
                <a:cs typeface="+mn-cs"/>
              </a:rPr>
              <a:t>应急组织指挥体系</a:t>
            </a:r>
            <a:endParaRPr lang="en-US" altLang="zh-CN" kern="1200" dirty="0">
              <a:solidFill>
                <a:srgbClr val="02029A"/>
              </a:solidFill>
              <a:latin typeface="微软雅黑" panose="020B0503020204020204" pitchFamily="34" charset="-122"/>
              <a:ea typeface="微软雅黑" panose="020B0503020204020204" pitchFamily="34" charset="-122"/>
              <a:cs typeface="+mn-cs"/>
            </a:endParaRPr>
          </a:p>
          <a:p>
            <a:pPr algn="l">
              <a:buClrTx/>
              <a:buSzTx/>
            </a:pPr>
            <a:r>
              <a:rPr lang="en-US" altLang="zh-CN" kern="1200" dirty="0">
                <a:solidFill>
                  <a:srgbClr val="02029A"/>
                </a:solidFill>
                <a:latin typeface="微软雅黑" panose="020B0503020204020204" pitchFamily="34" charset="-122"/>
                <a:ea typeface="微软雅黑" panose="020B0503020204020204" pitchFamily="34" charset="-122"/>
                <a:cs typeface="+mn-cs"/>
              </a:rPr>
              <a:t>4. </a:t>
            </a:r>
            <a:r>
              <a:rPr lang="zh-CN" altLang="en-US" kern="1200" dirty="0">
                <a:solidFill>
                  <a:srgbClr val="02029A"/>
                </a:solidFill>
                <a:latin typeface="微软雅黑" panose="020B0503020204020204" pitchFamily="34" charset="-122"/>
                <a:ea typeface="微软雅黑" panose="020B0503020204020204" pitchFamily="34" charset="-122"/>
                <a:cs typeface="+mn-cs"/>
              </a:rPr>
              <a:t>信息报送方法与程序</a:t>
            </a:r>
            <a:endParaRPr lang="en-US" altLang="zh-CN" kern="1200" dirty="0">
              <a:solidFill>
                <a:srgbClr val="02029A"/>
              </a:solidFill>
              <a:latin typeface="微软雅黑" panose="020B0503020204020204" pitchFamily="34" charset="-122"/>
              <a:ea typeface="微软雅黑" panose="020B0503020204020204" pitchFamily="34" charset="-122"/>
              <a:cs typeface="+mn-cs"/>
            </a:endParaRPr>
          </a:p>
          <a:p>
            <a:pPr algn="l">
              <a:buClrTx/>
              <a:buSzTx/>
            </a:pPr>
            <a:r>
              <a:rPr lang="en-US" altLang="zh-CN" kern="1200" dirty="0">
                <a:solidFill>
                  <a:srgbClr val="02029A"/>
                </a:solidFill>
                <a:latin typeface="微软雅黑" panose="020B0503020204020204" pitchFamily="34" charset="-122"/>
                <a:ea typeface="微软雅黑" panose="020B0503020204020204" pitchFamily="34" charset="-122"/>
                <a:cs typeface="+mn-cs"/>
              </a:rPr>
              <a:t>5. </a:t>
            </a:r>
            <a:r>
              <a:rPr lang="zh-CN" altLang="en-US" kern="1200" dirty="0">
                <a:solidFill>
                  <a:srgbClr val="02029A"/>
                </a:solidFill>
                <a:latin typeface="微软雅黑" panose="020B0503020204020204" pitchFamily="34" charset="-122"/>
                <a:ea typeface="微软雅黑" panose="020B0503020204020204" pitchFamily="34" charset="-122"/>
                <a:cs typeface="+mn-cs"/>
              </a:rPr>
              <a:t>分级响应</a:t>
            </a:r>
            <a:endParaRPr lang="en-US" altLang="zh-CN" kern="1200" dirty="0">
              <a:solidFill>
                <a:srgbClr val="02029A"/>
              </a:solidFill>
              <a:latin typeface="微软雅黑" panose="020B0503020204020204" pitchFamily="34" charset="-122"/>
              <a:ea typeface="微软雅黑" panose="020B0503020204020204" pitchFamily="34" charset="-122"/>
              <a:cs typeface="+mn-cs"/>
            </a:endParaRPr>
          </a:p>
          <a:p>
            <a:pPr algn="l">
              <a:buClrTx/>
              <a:buSzTx/>
            </a:pPr>
            <a:r>
              <a:rPr lang="en-US" altLang="zh-CN" kern="1200" dirty="0">
                <a:solidFill>
                  <a:srgbClr val="02029A"/>
                </a:solidFill>
                <a:latin typeface="微软雅黑" panose="020B0503020204020204" pitchFamily="34" charset="-122"/>
                <a:ea typeface="微软雅黑" panose="020B0503020204020204" pitchFamily="34" charset="-122"/>
                <a:cs typeface="+mn-cs"/>
              </a:rPr>
              <a:t>6. </a:t>
            </a:r>
            <a:r>
              <a:rPr lang="zh-CN" altLang="en-US" kern="1200" dirty="0">
                <a:solidFill>
                  <a:srgbClr val="02029A"/>
                </a:solidFill>
                <a:latin typeface="微软雅黑" panose="020B0503020204020204" pitchFamily="34" charset="-122"/>
                <a:ea typeface="微软雅黑" panose="020B0503020204020204" pitchFamily="34" charset="-122"/>
                <a:cs typeface="+mn-cs"/>
              </a:rPr>
              <a:t>公众沟通与信息发布</a:t>
            </a:r>
            <a:endParaRPr lang="zh-CN" altLang="en-US" kern="1200" dirty="0">
              <a:solidFill>
                <a:srgbClr val="02029A"/>
              </a:solidFill>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标题 1"/>
          <p:cNvSpPr>
            <a:spLocks noGrp="1"/>
          </p:cNvSpPr>
          <p:nvPr>
            <p:ph type="title"/>
          </p:nvPr>
        </p:nvSpPr>
        <p:spPr>
          <a:ln/>
        </p:spPr>
        <p:txBody>
          <a:bodyPr vert="horz" wrap="square" lIns="91440" tIns="45720" rIns="91440" bIns="45720" anchor="ctr" anchorCtr="0"/>
          <a:p>
            <a:pPr>
              <a:spcBef>
                <a:spcPts val="300"/>
              </a:spcBef>
              <a:spcAft>
                <a:spcPts val="300"/>
              </a:spcAft>
            </a:pPr>
            <a:r>
              <a:rPr lang="en-US" altLang="zh-CN" kern="1200" dirty="0">
                <a:solidFill>
                  <a:srgbClr val="FF0000"/>
                </a:solidFill>
                <a:latin typeface="微软雅黑" panose="020B0503020204020204" pitchFamily="34" charset="-122"/>
                <a:ea typeface="微软雅黑" panose="020B0503020204020204" pitchFamily="34" charset="-122"/>
                <a:cs typeface="+mj-cs"/>
              </a:rPr>
              <a:t>1. </a:t>
            </a:r>
            <a:r>
              <a:rPr lang="zh-CN" altLang="en-US" kern="1200" dirty="0">
                <a:solidFill>
                  <a:srgbClr val="FF0000"/>
                </a:solidFill>
                <a:latin typeface="微软雅黑" panose="020B0503020204020204" pitchFamily="34" charset="-122"/>
                <a:ea typeface="微软雅黑" panose="020B0503020204020204" pitchFamily="34" charset="-122"/>
                <a:cs typeface="+mj-cs"/>
              </a:rPr>
              <a:t>风险与业务影响分析</a:t>
            </a:r>
            <a:endParaRPr lang="en-US" altLang="zh-CN" kern="1200" dirty="0">
              <a:solidFill>
                <a:srgbClr val="FF0000"/>
              </a:solidFill>
              <a:latin typeface="微软雅黑" panose="020B0503020204020204" pitchFamily="34" charset="-122"/>
              <a:ea typeface="微软雅黑" panose="020B0503020204020204" pitchFamily="34" charset="-122"/>
              <a:cs typeface="+mj-cs"/>
            </a:endParaRPr>
          </a:p>
        </p:txBody>
      </p:sp>
      <p:sp>
        <p:nvSpPr>
          <p:cNvPr id="28675" name="内容占位符 2"/>
          <p:cNvSpPr>
            <a:spLocks noGrp="1"/>
          </p:cNvSpPr>
          <p:nvPr>
            <p:ph idx="1"/>
          </p:nvPr>
        </p:nvSpPr>
        <p:spPr>
          <a:xfrm>
            <a:off x="357188" y="1285875"/>
            <a:ext cx="8786812" cy="5072063"/>
          </a:xfrm>
          <a:ln/>
        </p:spPr>
        <p:txBody>
          <a:bodyPr vert="horz" wrap="square" lIns="91440" tIns="45720" rIns="91440" bIns="45720" anchor="t" anchorCtr="0"/>
          <a:p>
            <a:pPr>
              <a:spcBef>
                <a:spcPts val="300"/>
              </a:spcBef>
              <a:spcAft>
                <a:spcPts val="300"/>
              </a:spcAft>
              <a:buFont typeface="Arial" panose="020B0604020202020204" pitchFamily="34" charset="0"/>
              <a:buNone/>
            </a:pPr>
            <a:r>
              <a:rPr lang="en-US" altLang="zh-CN" kern="1200" dirty="0">
                <a:latin typeface="微软雅黑" panose="020B0503020204020204" pitchFamily="34" charset="-122"/>
                <a:ea typeface="微软雅黑" panose="020B0503020204020204" pitchFamily="34" charset="-122"/>
                <a:cs typeface="+mn-cs"/>
              </a:rPr>
              <a:t>（1）</a:t>
            </a:r>
            <a:r>
              <a:rPr lang="zh-CN" altLang="en-US" kern="1200" dirty="0">
                <a:latin typeface="微软雅黑" panose="020B0503020204020204" pitchFamily="34" charset="-122"/>
                <a:ea typeface="微软雅黑" panose="020B0503020204020204" pitchFamily="34" charset="-122"/>
                <a:cs typeface="+mn-cs"/>
              </a:rPr>
              <a:t>风险分析</a:t>
            </a:r>
            <a:endParaRPr lang="en-US" altLang="zh-CN" kern="1200" dirty="0">
              <a:latin typeface="微软雅黑" panose="020B0503020204020204" pitchFamily="34" charset="-122"/>
              <a:ea typeface="微软雅黑" panose="020B0503020204020204" pitchFamily="34" charset="-122"/>
              <a:cs typeface="+mn-cs"/>
            </a:endParaRPr>
          </a:p>
          <a:p>
            <a:pPr lvl="1">
              <a:spcBef>
                <a:spcPts val="300"/>
              </a:spcBef>
              <a:spcAft>
                <a:spcPts val="300"/>
              </a:spcAft>
            </a:pPr>
            <a:r>
              <a:rPr lang="zh-CN" altLang="en-US" kern="1200" dirty="0">
                <a:latin typeface="微软雅黑" panose="020B0503020204020204" pitchFamily="34" charset="-122"/>
                <a:ea typeface="微软雅黑" panose="020B0503020204020204" pitchFamily="34" charset="-122"/>
                <a:cs typeface="+mn-cs"/>
              </a:rPr>
              <a:t>四大步骤：危险源辨识、脆弱性分析、风险评价与控制策略 </a:t>
            </a:r>
            <a:endParaRPr lang="zh-CN" altLang="en-US" kern="1200" dirty="0">
              <a:latin typeface="微软雅黑" panose="020B0503020204020204" pitchFamily="34" charset="-122"/>
              <a:ea typeface="微软雅黑" panose="020B0503020204020204" pitchFamily="34" charset="-122"/>
              <a:cs typeface="+mn-cs"/>
            </a:endParaRPr>
          </a:p>
          <a:p>
            <a:pPr lvl="1">
              <a:spcBef>
                <a:spcPts val="300"/>
              </a:spcBef>
              <a:spcAft>
                <a:spcPts val="300"/>
              </a:spcAft>
            </a:pPr>
            <a:r>
              <a:rPr lang="zh-CN" altLang="en-US" kern="1200" dirty="0">
                <a:latin typeface="微软雅黑" panose="020B0503020204020204" pitchFamily="34" charset="-122"/>
                <a:ea typeface="微软雅黑" panose="020B0503020204020204" pitchFamily="34" charset="-122"/>
                <a:cs typeface="+mn-cs"/>
              </a:rPr>
              <a:t>抓主放次：主要</a:t>
            </a:r>
            <a:r>
              <a:rPr lang="en-US" altLang="zh-CN" kern="1200" dirty="0">
                <a:latin typeface="微软雅黑" panose="020B0503020204020204" pitchFamily="34" charset="-122"/>
                <a:ea typeface="微软雅黑" panose="020B0503020204020204" pitchFamily="34" charset="-122"/>
                <a:cs typeface="+mn-cs"/>
              </a:rPr>
              <a:t>/</a:t>
            </a:r>
            <a:r>
              <a:rPr lang="zh-CN" altLang="en-US" kern="1200" dirty="0">
                <a:latin typeface="微软雅黑" panose="020B0503020204020204" pitchFamily="34" charset="-122"/>
                <a:ea typeface="微软雅黑" panose="020B0503020204020204" pitchFamily="34" charset="-122"/>
                <a:cs typeface="+mn-cs"/>
              </a:rPr>
              <a:t>重大危险源或风险点</a:t>
            </a:r>
            <a:endParaRPr lang="zh-CN" altLang="en-US" kern="1200" dirty="0">
              <a:latin typeface="微软雅黑" panose="020B0503020204020204" pitchFamily="34" charset="-122"/>
              <a:ea typeface="微软雅黑" panose="020B0503020204020204" pitchFamily="34" charset="-122"/>
              <a:cs typeface="+mn-cs"/>
            </a:endParaRPr>
          </a:p>
          <a:p>
            <a:pPr lvl="1">
              <a:spcBef>
                <a:spcPts val="300"/>
              </a:spcBef>
              <a:spcAft>
                <a:spcPts val="300"/>
              </a:spcAft>
            </a:pPr>
            <a:r>
              <a:rPr lang="zh-CN" altLang="en-US" kern="1200" dirty="0">
                <a:latin typeface="微软雅黑" panose="020B0503020204020204" pitchFamily="34" charset="-122"/>
                <a:ea typeface="微软雅黑" panose="020B0503020204020204" pitchFamily="34" charset="-122"/>
                <a:cs typeface="+mn-cs"/>
              </a:rPr>
              <a:t>脆弱性</a:t>
            </a:r>
            <a:r>
              <a:rPr lang="en-US" altLang="zh-CN" kern="1200" dirty="0">
                <a:latin typeface="微软雅黑" panose="020B0503020204020204" pitchFamily="34" charset="-122"/>
                <a:ea typeface="微软雅黑" panose="020B0503020204020204" pitchFamily="34" charset="-122"/>
                <a:cs typeface="+mn-cs"/>
              </a:rPr>
              <a:t>/</a:t>
            </a:r>
            <a:r>
              <a:rPr lang="zh-CN" altLang="en-US" kern="1200" dirty="0">
                <a:latin typeface="微软雅黑" panose="020B0503020204020204" pitchFamily="34" charset="-122"/>
                <a:ea typeface="微软雅黑" panose="020B0503020204020204" pitchFamily="34" charset="-122"/>
                <a:cs typeface="+mn-cs"/>
              </a:rPr>
              <a:t>敏感性分析：重要基础设施与关键资源、重要业务</a:t>
            </a:r>
            <a:endParaRPr lang="zh-CN" altLang="en-US" kern="1200" dirty="0">
              <a:latin typeface="微软雅黑" panose="020B0503020204020204" pitchFamily="34" charset="-122"/>
              <a:ea typeface="微软雅黑" panose="020B0503020204020204" pitchFamily="34" charset="-122"/>
              <a:cs typeface="+mn-cs"/>
            </a:endParaRPr>
          </a:p>
          <a:p>
            <a:pPr lvl="1">
              <a:spcBef>
                <a:spcPts val="300"/>
              </a:spcBef>
              <a:spcAft>
                <a:spcPts val="300"/>
              </a:spcAft>
            </a:pPr>
            <a:r>
              <a:rPr lang="zh-CN" altLang="en-US" kern="1200" dirty="0">
                <a:latin typeface="微软雅黑" panose="020B0503020204020204" pitchFamily="34" charset="-122"/>
                <a:ea typeface="微软雅黑" panose="020B0503020204020204" pitchFamily="34" charset="-122"/>
                <a:cs typeface="+mn-cs"/>
              </a:rPr>
              <a:t>风险评价：针对重大可信事件</a:t>
            </a:r>
            <a:r>
              <a:rPr lang="en-US" altLang="zh-CN" kern="1200" dirty="0">
                <a:latin typeface="微软雅黑" panose="020B0503020204020204" pitchFamily="34" charset="-122"/>
                <a:ea typeface="微软雅黑" panose="020B0503020204020204" pitchFamily="34" charset="-122"/>
                <a:cs typeface="+mn-cs"/>
              </a:rPr>
              <a:t>/</a:t>
            </a:r>
            <a:r>
              <a:rPr lang="zh-CN" altLang="en-US" kern="1200" dirty="0">
                <a:latin typeface="微软雅黑" panose="020B0503020204020204" pitchFamily="34" charset="-122"/>
                <a:ea typeface="微软雅黑" panose="020B0503020204020204" pitchFamily="34" charset="-122"/>
                <a:cs typeface="+mn-cs"/>
              </a:rPr>
              <a:t>高风险开展应急准备 </a:t>
            </a:r>
            <a:endParaRPr lang="zh-CN" altLang="en-US" kern="1200" dirty="0">
              <a:latin typeface="微软雅黑" panose="020B0503020204020204" pitchFamily="34" charset="-122"/>
              <a:ea typeface="微软雅黑" panose="020B0503020204020204" pitchFamily="34" charset="-122"/>
              <a:cs typeface="+mn-cs"/>
            </a:endParaRPr>
          </a:p>
          <a:p>
            <a:pPr lvl="1">
              <a:spcBef>
                <a:spcPts val="300"/>
              </a:spcBef>
              <a:spcAft>
                <a:spcPts val="300"/>
              </a:spcAft>
            </a:pPr>
            <a:r>
              <a:rPr lang="zh-CN" altLang="en-US" kern="1200" dirty="0">
                <a:latin typeface="微软雅黑" panose="020B0503020204020204" pitchFamily="34" charset="-122"/>
                <a:ea typeface="微软雅黑" panose="020B0503020204020204" pitchFamily="34" charset="-122"/>
                <a:cs typeface="+mn-cs"/>
              </a:rPr>
              <a:t>控制策略：基于可获得资源，构建情景，设计应对过程与框架 </a:t>
            </a:r>
            <a:endParaRPr lang="zh-CN" altLang="en-US" kern="1200" dirty="0">
              <a:latin typeface="微软雅黑" panose="020B0503020204020204" pitchFamily="34" charset="-122"/>
              <a:ea typeface="微软雅黑" panose="020B0503020204020204" pitchFamily="34" charset="-122"/>
              <a:cs typeface="+mn-cs"/>
            </a:endParaRPr>
          </a:p>
          <a:p>
            <a:pPr lvl="1"/>
            <a:endParaRPr lang="zh-CN" altLang="en-US" kern="1200" dirty="0">
              <a:latin typeface="微软雅黑" panose="020B0503020204020204" pitchFamily="34" charset="-122"/>
              <a:ea typeface="微软雅黑" panose="020B0503020204020204" pitchFamily="34" charset="-122"/>
              <a:cs typeface="+mn-cs"/>
            </a:endParaRPr>
          </a:p>
        </p:txBody>
      </p:sp>
      <p:pic>
        <p:nvPicPr>
          <p:cNvPr id="28676" name="Picture 3"/>
          <p:cNvPicPr>
            <a:picLocks noChangeAspect="1"/>
          </p:cNvPicPr>
          <p:nvPr/>
        </p:nvPicPr>
        <p:blipFill>
          <a:blip r:embed="rId1"/>
          <a:stretch>
            <a:fillRect/>
          </a:stretch>
        </p:blipFill>
        <p:spPr>
          <a:xfrm>
            <a:off x="0" y="4360863"/>
            <a:ext cx="4371975" cy="2524125"/>
          </a:xfrm>
          <a:prstGeom prst="rect">
            <a:avLst/>
          </a:prstGeom>
          <a:noFill/>
          <a:ln w="9525">
            <a:noFill/>
          </a:ln>
        </p:spPr>
      </p:pic>
      <p:grpSp>
        <p:nvGrpSpPr>
          <p:cNvPr id="28677" name="组合 4"/>
          <p:cNvGrpSpPr/>
          <p:nvPr/>
        </p:nvGrpSpPr>
        <p:grpSpPr>
          <a:xfrm>
            <a:off x="6084888" y="4292600"/>
            <a:ext cx="2627312" cy="2565400"/>
            <a:chOff x="-3456384" y="2132856"/>
            <a:chExt cx="2088232" cy="2016224"/>
          </a:xfrm>
        </p:grpSpPr>
        <p:sp>
          <p:nvSpPr>
            <p:cNvPr id="28680" name="矩形 5"/>
            <p:cNvSpPr/>
            <p:nvPr/>
          </p:nvSpPr>
          <p:spPr>
            <a:xfrm>
              <a:off x="-3456384" y="2132856"/>
              <a:ext cx="2088232" cy="2016224"/>
            </a:xfrm>
            <a:prstGeom prst="rect">
              <a:avLst/>
            </a:prstGeom>
            <a:solidFill>
              <a:srgbClr val="FF0000"/>
            </a:solidFill>
            <a:ln w="9525" cap="flat" cmpd="sng">
              <a:solidFill>
                <a:schemeClr val="bg1"/>
              </a:solidFill>
              <a:prstDash val="solid"/>
              <a:miter/>
              <a:headEnd type="none" w="med" len="med"/>
              <a:tailEnd type="none" w="med" len="med"/>
            </a:ln>
          </p:spPr>
          <p:txBody>
            <a:bodyPr anchor="ctr" anchorCtr="0"/>
            <a:p>
              <a:pPr marL="358775" indent="-358775">
                <a:spcBef>
                  <a:spcPts val="300"/>
                </a:spcBef>
                <a:spcAft>
                  <a:spcPts val="300"/>
                </a:spcAft>
                <a:buFont typeface="Wingdings" panose="05000000000000000000" pitchFamily="2" charset="2"/>
                <a:buChar char="ü"/>
              </a:pPr>
              <a:endParaRPr lang="en-US" altLang="zh-CN" sz="2000" dirty="0">
                <a:latin typeface="微软雅黑" panose="020B0503020204020204" pitchFamily="34" charset="-122"/>
                <a:ea typeface="微软雅黑" panose="020B0503020204020204" pitchFamily="34" charset="-122"/>
              </a:endParaRPr>
            </a:p>
          </p:txBody>
        </p:sp>
        <p:cxnSp>
          <p:nvCxnSpPr>
            <p:cNvPr id="7" name="直接箭头连接符 6"/>
            <p:cNvCxnSpPr/>
            <p:nvPr/>
          </p:nvCxnSpPr>
          <p:spPr>
            <a:xfrm>
              <a:off x="-3096344" y="3789040"/>
              <a:ext cx="1512168"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V="1">
              <a:off x="-3096344" y="3140968"/>
              <a:ext cx="1152128" cy="648072"/>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flipV="1">
              <a:off x="-3096344" y="2492896"/>
              <a:ext cx="0" cy="129614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2339752" y="3861048"/>
              <a:ext cx="720080" cy="2748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风险</a:t>
              </a:r>
              <a:endParaRPr kumimoji="0" lang="zh-CN" altLang="en-US" sz="16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1" name="矩形 10"/>
            <p:cNvSpPr/>
            <p:nvPr/>
          </p:nvSpPr>
          <p:spPr>
            <a:xfrm>
              <a:off x="-2411760" y="2780928"/>
              <a:ext cx="720080" cy="2880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资源</a:t>
              </a:r>
              <a:endParaRPr kumimoji="0" lang="zh-CN" altLang="en-US" sz="16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2" name="矩形 11"/>
            <p:cNvSpPr/>
            <p:nvPr/>
          </p:nvSpPr>
          <p:spPr>
            <a:xfrm>
              <a:off x="-3384376" y="2180084"/>
              <a:ext cx="720080" cy="24080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影响</a:t>
              </a:r>
              <a:endParaRPr kumimoji="0" lang="zh-CN" altLang="en-US" sz="16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pic>
        <p:nvPicPr>
          <p:cNvPr id="28678" name="Picture 4" descr="2"/>
          <p:cNvPicPr>
            <a:picLocks noChangeAspect="1"/>
          </p:cNvPicPr>
          <p:nvPr/>
        </p:nvPicPr>
        <p:blipFill>
          <a:blip r:embed="rId2"/>
          <a:srcRect l="2280" r="522"/>
          <a:stretch>
            <a:fillRect/>
          </a:stretch>
        </p:blipFill>
        <p:spPr>
          <a:xfrm>
            <a:off x="4751388" y="4076700"/>
            <a:ext cx="4392612" cy="2781300"/>
          </a:xfrm>
          <a:prstGeom prst="rect">
            <a:avLst/>
          </a:prstGeom>
          <a:noFill/>
          <a:ln w="9525">
            <a:noFill/>
          </a:ln>
        </p:spPr>
      </p:pic>
      <p:sp>
        <p:nvSpPr>
          <p:cNvPr id="14" name="矩形 13"/>
          <p:cNvSpPr/>
          <p:nvPr/>
        </p:nvSpPr>
        <p:spPr>
          <a:xfrm>
            <a:off x="0" y="4076700"/>
            <a:ext cx="4716463" cy="431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风险</a:t>
            </a:r>
            <a:r>
              <a:rPr kumimoji="0" lang="en-US" altLang="zh-CN" sz="18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a:t>
            </a:r>
            <a:r>
              <a:rPr kumimoji="0" lang="zh-CN" altLang="en-US" sz="18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危险源</a:t>
            </a:r>
            <a:r>
              <a:rPr kumimoji="0" lang="en-US" altLang="zh-CN" sz="18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x</a:t>
            </a:r>
            <a:r>
              <a:rPr kumimoji="0" lang="zh-CN" altLang="en-US" sz="18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暴露</a:t>
            </a:r>
            <a:r>
              <a:rPr kumimoji="0" lang="en-US" altLang="zh-CN" sz="18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x</a:t>
            </a:r>
            <a:r>
              <a:rPr kumimoji="0" lang="zh-CN" altLang="en-US" sz="18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脆弱性</a:t>
            </a:r>
            <a:endPar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标题 25"/>
          <p:cNvSpPr>
            <a:spLocks noGrp="1"/>
          </p:cNvSpPr>
          <p:nvPr>
            <p:ph type="title"/>
          </p:nvPr>
        </p:nvSpPr>
        <p:spPr>
          <a:ln/>
        </p:spPr>
        <p:txBody>
          <a:bodyPr vert="horz" wrap="square" lIns="91440" tIns="45720" rIns="91440" bIns="45720" anchor="ctr" anchorCtr="0"/>
          <a:p>
            <a:pPr/>
            <a:r>
              <a:rPr lang="en-US" altLang="zh-CN" kern="1200" dirty="0">
                <a:solidFill>
                  <a:srgbClr val="FF0000"/>
                </a:solidFill>
                <a:latin typeface="微软雅黑" panose="020B0503020204020204" pitchFamily="34" charset="-122"/>
                <a:ea typeface="微软雅黑" panose="020B0503020204020204" pitchFamily="34" charset="-122"/>
                <a:cs typeface="+mj-cs"/>
              </a:rPr>
              <a:t>1. </a:t>
            </a:r>
            <a:r>
              <a:rPr lang="zh-CN" altLang="en-US" kern="1200" dirty="0">
                <a:solidFill>
                  <a:srgbClr val="FF0000"/>
                </a:solidFill>
                <a:latin typeface="微软雅黑" panose="020B0503020204020204" pitchFamily="34" charset="-122"/>
                <a:ea typeface="微软雅黑" panose="020B0503020204020204" pitchFamily="34" charset="-122"/>
                <a:cs typeface="+mj-cs"/>
              </a:rPr>
              <a:t>风险与业务影响分析</a:t>
            </a:r>
            <a:endParaRPr lang="en-US" altLang="zh-CN" kern="1200" dirty="0">
              <a:solidFill>
                <a:srgbClr val="FF0000"/>
              </a:solidFill>
              <a:latin typeface="微软雅黑" panose="020B0503020204020204" pitchFamily="34" charset="-122"/>
              <a:ea typeface="微软雅黑" panose="020B0503020204020204" pitchFamily="34" charset="-122"/>
              <a:cs typeface="+mj-cs"/>
            </a:endParaRPr>
          </a:p>
        </p:txBody>
      </p:sp>
      <p:sp>
        <p:nvSpPr>
          <p:cNvPr id="29699" name="内容占位符 26"/>
          <p:cNvSpPr>
            <a:spLocks noGrp="1"/>
          </p:cNvSpPr>
          <p:nvPr>
            <p:ph idx="1"/>
          </p:nvPr>
        </p:nvSpPr>
        <p:spPr>
          <a:xfrm>
            <a:off x="357188" y="1285875"/>
            <a:ext cx="5791200" cy="5072063"/>
          </a:xfrm>
          <a:ln/>
        </p:spPr>
        <p:txBody>
          <a:bodyPr vert="horz" wrap="square" lIns="91440" tIns="45720" rIns="91440" bIns="45720" anchor="t" anchorCtr="0"/>
          <a:p>
            <a:pPr>
              <a:buFont typeface="Arial" panose="020B0604020202020204" pitchFamily="34" charset="0"/>
              <a:buNone/>
            </a:pPr>
            <a:r>
              <a:rPr lang="en-US" altLang="zh-CN" kern="1200" dirty="0">
                <a:latin typeface="微软雅黑" panose="020B0503020204020204" pitchFamily="34" charset="-122"/>
                <a:ea typeface="微软雅黑" panose="020B0503020204020204" pitchFamily="34" charset="-122"/>
                <a:cs typeface="+mn-cs"/>
              </a:rPr>
              <a:t>（2）</a:t>
            </a:r>
            <a:r>
              <a:rPr lang="zh-CN" altLang="en-US" kern="1200" dirty="0">
                <a:latin typeface="微软雅黑" panose="020B0503020204020204" pitchFamily="34" charset="-122"/>
                <a:ea typeface="微软雅黑" panose="020B0503020204020204" pitchFamily="34" charset="-122"/>
                <a:cs typeface="+mn-cs"/>
              </a:rPr>
              <a:t>业务影响分析</a:t>
            </a:r>
            <a:endParaRPr lang="en-US" altLang="zh-CN" kern="1200" dirty="0">
              <a:latin typeface="微软雅黑" panose="020B0503020204020204" pitchFamily="34" charset="-122"/>
              <a:ea typeface="微软雅黑" panose="020B0503020204020204" pitchFamily="34" charset="-122"/>
              <a:cs typeface="+mn-cs"/>
            </a:endParaRPr>
          </a:p>
          <a:p>
            <a:pPr lvl="1"/>
            <a:r>
              <a:rPr lang="zh-CN" altLang="en-US" kern="1200" dirty="0">
                <a:latin typeface="微软雅黑" panose="020B0503020204020204" pitchFamily="34" charset="-122"/>
                <a:ea typeface="微软雅黑" panose="020B0503020204020204" pitchFamily="34" charset="-122"/>
                <a:cs typeface="+mn-cs"/>
              </a:rPr>
              <a:t>在风险分析基础上，依托现有资源，评估关键基础设施与资源被破坏后对城市运行的潜在影响，以确定应急恢复目标（时间）。</a:t>
            </a:r>
            <a:endParaRPr lang="en-US" altLang="zh-CN" kern="1200" dirty="0">
              <a:latin typeface="微软雅黑" panose="020B0503020204020204" pitchFamily="34" charset="-122"/>
              <a:ea typeface="微软雅黑" panose="020B0503020204020204" pitchFamily="34" charset="-122"/>
              <a:cs typeface="+mn-cs"/>
            </a:endParaRPr>
          </a:p>
          <a:p>
            <a:pPr lvl="1">
              <a:buFont typeface="Arial" panose="020B0604020202020204" pitchFamily="34" charset="0"/>
              <a:buNone/>
            </a:pPr>
            <a:endParaRPr lang="en-US" altLang="zh-CN" kern="1200" dirty="0">
              <a:latin typeface="微软雅黑" panose="020B0503020204020204" pitchFamily="34" charset="-122"/>
              <a:ea typeface="微软雅黑" panose="020B0503020204020204" pitchFamily="34" charset="-122"/>
              <a:cs typeface="+mn-cs"/>
            </a:endParaRPr>
          </a:p>
          <a:p>
            <a:pPr/>
            <a:endParaRPr lang="zh-CN" altLang="en-US" kern="1200" dirty="0">
              <a:latin typeface="微软雅黑" panose="020B0503020204020204" pitchFamily="34" charset="-122"/>
              <a:ea typeface="微软雅黑" panose="020B0503020204020204" pitchFamily="34" charset="-122"/>
              <a:cs typeface="+mn-cs"/>
            </a:endParaRPr>
          </a:p>
        </p:txBody>
      </p:sp>
      <p:sp>
        <p:nvSpPr>
          <p:cNvPr id="4" name="矩形 3"/>
          <p:cNvSpPr/>
          <p:nvPr/>
        </p:nvSpPr>
        <p:spPr>
          <a:xfrm>
            <a:off x="6227763" y="1773238"/>
            <a:ext cx="2808288" cy="50752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200"/>
              </a:spcBef>
              <a:spcAft>
                <a:spcPts val="200"/>
              </a:spcAft>
              <a:buClrTx/>
              <a:buSzTx/>
              <a:buFontTx/>
              <a:buNone/>
              <a:defRPr/>
            </a:pP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关键基础设施与资源：</a:t>
            </a:r>
            <a:endPar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ts val="200"/>
              </a:spcBef>
              <a:spcAft>
                <a:spcPts val="200"/>
              </a:spcAft>
              <a:buClrTx/>
              <a:buSzTx/>
              <a:buFont typeface="Arial" panose="020B0604020202020204" pitchFamily="34" charset="0"/>
              <a:buChar char="•"/>
              <a:defRPr/>
            </a:pPr>
            <a:r>
              <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化学设施</a:t>
            </a:r>
            <a:endPar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ts val="200"/>
              </a:spcBef>
              <a:spcAft>
                <a:spcPts val="200"/>
              </a:spcAft>
              <a:buClrTx/>
              <a:buSzTx/>
              <a:buFont typeface="Arial" panose="020B0604020202020204" pitchFamily="34" charset="0"/>
              <a:buChar char="•"/>
              <a:defRPr/>
            </a:pPr>
            <a:r>
              <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大型商业设施</a:t>
            </a:r>
            <a:endPar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ts val="200"/>
              </a:spcBef>
              <a:spcAft>
                <a:spcPts val="200"/>
              </a:spcAft>
              <a:buClrTx/>
              <a:buSzTx/>
              <a:buFont typeface="Arial" panose="020B0604020202020204" pitchFamily="34" charset="0"/>
              <a:buChar char="•"/>
              <a:defRPr/>
            </a:pPr>
            <a:r>
              <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通信</a:t>
            </a:r>
            <a:endPar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ts val="200"/>
              </a:spcBef>
              <a:spcAft>
                <a:spcPts val="200"/>
              </a:spcAft>
              <a:buClrTx/>
              <a:buSzTx/>
              <a:buFont typeface="Arial" panose="020B0604020202020204" pitchFamily="34" charset="0"/>
              <a:buChar char="•"/>
              <a:defRPr/>
            </a:pPr>
            <a:r>
              <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关键制造业</a:t>
            </a:r>
            <a:endPar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ts val="200"/>
              </a:spcBef>
              <a:spcAft>
                <a:spcPts val="200"/>
              </a:spcAft>
              <a:buClrTx/>
              <a:buSzTx/>
              <a:buFont typeface="Arial" panose="020B0604020202020204" pitchFamily="34" charset="0"/>
              <a:buChar char="•"/>
              <a:defRPr/>
            </a:pPr>
            <a:r>
              <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大型水坝</a:t>
            </a:r>
            <a:endPar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ts val="200"/>
              </a:spcBef>
              <a:spcAft>
                <a:spcPts val="200"/>
              </a:spcAft>
              <a:buClrTx/>
              <a:buSzTx/>
              <a:buFont typeface="Arial" panose="020B0604020202020204" pitchFamily="34" charset="0"/>
              <a:buChar char="•"/>
              <a:defRPr/>
            </a:pPr>
            <a:r>
              <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国防工业基础设施</a:t>
            </a:r>
            <a:endPar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ts val="200"/>
              </a:spcBef>
              <a:spcAft>
                <a:spcPts val="200"/>
              </a:spcAft>
              <a:buClrTx/>
              <a:buSzTx/>
              <a:buFont typeface="Arial" panose="020B0604020202020204" pitchFamily="34" charset="0"/>
              <a:buChar char="•"/>
              <a:defRPr/>
            </a:pPr>
            <a:r>
              <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应急服务</a:t>
            </a:r>
            <a:endPar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ts val="200"/>
              </a:spcBef>
              <a:spcAft>
                <a:spcPts val="200"/>
              </a:spcAft>
              <a:buClrTx/>
              <a:buSzTx/>
              <a:buFont typeface="Arial" panose="020B0604020202020204" pitchFamily="34" charset="0"/>
              <a:buChar char="•"/>
              <a:defRPr/>
            </a:pPr>
            <a:r>
              <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能源</a:t>
            </a:r>
            <a:endPar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ts val="200"/>
              </a:spcBef>
              <a:spcAft>
                <a:spcPts val="200"/>
              </a:spcAft>
              <a:buClrTx/>
              <a:buSzTx/>
              <a:buFont typeface="Arial" panose="020B0604020202020204" pitchFamily="34" charset="0"/>
              <a:buChar char="•"/>
              <a:defRPr/>
            </a:pPr>
            <a:r>
              <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金融服务</a:t>
            </a:r>
            <a:endPar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ts val="200"/>
              </a:spcBef>
              <a:spcAft>
                <a:spcPts val="200"/>
              </a:spcAft>
              <a:buClrTx/>
              <a:buSzTx/>
              <a:buFont typeface="Arial" panose="020B0604020202020204" pitchFamily="34" charset="0"/>
              <a:buChar char="•"/>
              <a:defRPr/>
            </a:pPr>
            <a:r>
              <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食品和农业</a:t>
            </a:r>
            <a:endPar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ts val="200"/>
              </a:spcBef>
              <a:spcAft>
                <a:spcPts val="200"/>
              </a:spcAft>
              <a:buClrTx/>
              <a:buSzTx/>
              <a:buFont typeface="Arial" panose="020B0604020202020204" pitchFamily="34" charset="0"/>
              <a:buChar char="•"/>
              <a:defRPr/>
            </a:pPr>
            <a:r>
              <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政府设施</a:t>
            </a:r>
            <a:endPar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ts val="200"/>
              </a:spcBef>
              <a:spcAft>
                <a:spcPts val="200"/>
              </a:spcAft>
              <a:buClrTx/>
              <a:buSzTx/>
              <a:buFont typeface="Arial" panose="020B0604020202020204" pitchFamily="34" charset="0"/>
              <a:buChar char="•"/>
              <a:defRPr/>
            </a:pPr>
            <a:r>
              <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医疗卫生设施</a:t>
            </a:r>
            <a:endPar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ts val="200"/>
              </a:spcBef>
              <a:spcAft>
                <a:spcPts val="200"/>
              </a:spcAft>
              <a:buClrTx/>
              <a:buSzTx/>
              <a:buFont typeface="Arial" panose="020B0604020202020204" pitchFamily="34" charset="0"/>
              <a:buChar char="•"/>
              <a:defRPr/>
            </a:pPr>
            <a:r>
              <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信息技术</a:t>
            </a:r>
            <a:endPar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ts val="200"/>
              </a:spcBef>
              <a:spcAft>
                <a:spcPts val="200"/>
              </a:spcAft>
              <a:buClrTx/>
              <a:buSzTx/>
              <a:buFont typeface="Arial" panose="020B0604020202020204" pitchFamily="34" charset="0"/>
              <a:buChar char="•"/>
              <a:defRPr/>
            </a:pPr>
            <a:r>
              <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核反应堆、材料和废弃物</a:t>
            </a:r>
            <a:endPar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ts val="200"/>
              </a:spcBef>
              <a:spcAft>
                <a:spcPts val="200"/>
              </a:spcAft>
              <a:buClrTx/>
              <a:buSzTx/>
              <a:buFont typeface="Arial" panose="020B0604020202020204" pitchFamily="34" charset="0"/>
              <a:buChar char="•"/>
              <a:defRPr/>
            </a:pPr>
            <a:r>
              <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交通系统</a:t>
            </a:r>
            <a:endPar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ts val="200"/>
              </a:spcBef>
              <a:spcAft>
                <a:spcPts val="200"/>
              </a:spcAft>
              <a:buClrTx/>
              <a:buSzTx/>
              <a:buFont typeface="Arial" panose="020B0604020202020204" pitchFamily="34" charset="0"/>
              <a:buChar char="•"/>
              <a:defRPr/>
            </a:pPr>
            <a:r>
              <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供水和污水处理系统</a:t>
            </a:r>
            <a:endParaRPr kumimoji="0" lang="zh-CN" altLang="en-US"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pic>
        <p:nvPicPr>
          <p:cNvPr id="29701" name="Picture 5" descr="http://news.cjn.cn/sywh/201607/W020160721281881803175.jpg"/>
          <p:cNvPicPr>
            <a:picLocks noChangeAspect="1"/>
          </p:cNvPicPr>
          <p:nvPr/>
        </p:nvPicPr>
        <p:blipFill>
          <a:blip r:embed="rId1"/>
          <a:stretch>
            <a:fillRect/>
          </a:stretch>
        </p:blipFill>
        <p:spPr>
          <a:xfrm>
            <a:off x="0" y="4697413"/>
            <a:ext cx="2879725" cy="2160587"/>
          </a:xfrm>
          <a:prstGeom prst="rect">
            <a:avLst/>
          </a:prstGeom>
          <a:noFill/>
          <a:ln w="9525">
            <a:noFill/>
          </a:ln>
        </p:spPr>
      </p:pic>
      <p:pic>
        <p:nvPicPr>
          <p:cNvPr id="29702" name="Picture 7" descr="湖北恩施天然气管道发生爆炸 已致2死3伤(图)"/>
          <p:cNvPicPr>
            <a:picLocks noChangeAspect="1"/>
          </p:cNvPicPr>
          <p:nvPr/>
        </p:nvPicPr>
        <p:blipFill>
          <a:blip r:embed="rId2"/>
          <a:stretch>
            <a:fillRect/>
          </a:stretch>
        </p:blipFill>
        <p:spPr>
          <a:xfrm>
            <a:off x="3132138" y="4868863"/>
            <a:ext cx="1444625" cy="1989137"/>
          </a:xfrm>
          <a:prstGeom prst="rect">
            <a:avLst/>
          </a:prstGeom>
          <a:noFill/>
          <a:ln w="9525">
            <a:noFill/>
          </a:ln>
        </p:spPr>
      </p:pic>
      <p:pic>
        <p:nvPicPr>
          <p:cNvPr id="29703" name="Picture 8" descr="楚天都市报讯"/>
          <p:cNvPicPr>
            <a:picLocks noChangeAspect="1"/>
          </p:cNvPicPr>
          <p:nvPr/>
        </p:nvPicPr>
        <p:blipFill>
          <a:blip r:embed="rId3"/>
          <a:stretch>
            <a:fillRect/>
          </a:stretch>
        </p:blipFill>
        <p:spPr>
          <a:xfrm>
            <a:off x="2916238" y="4697413"/>
            <a:ext cx="3243262" cy="2160587"/>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标题 1"/>
          <p:cNvSpPr>
            <a:spLocks noGrp="1"/>
          </p:cNvSpPr>
          <p:nvPr>
            <p:ph type="title"/>
          </p:nvPr>
        </p:nvSpPr>
        <p:spPr>
          <a:ln/>
        </p:spPr>
        <p:txBody>
          <a:bodyPr vert="horz" wrap="square" lIns="91440" tIns="45720" rIns="91440" bIns="45720" anchor="ctr" anchorCtr="0"/>
          <a:p>
            <a:pPr/>
            <a:r>
              <a:rPr lang="en-US" altLang="zh-CN" kern="1200" dirty="0">
                <a:solidFill>
                  <a:srgbClr val="FF0000"/>
                </a:solidFill>
                <a:latin typeface="微软雅黑" panose="020B0503020204020204" pitchFamily="34" charset="-122"/>
                <a:ea typeface="微软雅黑" panose="020B0503020204020204" pitchFamily="34" charset="-122"/>
                <a:cs typeface="+mj-cs"/>
              </a:rPr>
              <a:t>2. </a:t>
            </a:r>
            <a:r>
              <a:rPr lang="zh-CN" altLang="en-US" kern="1200" dirty="0">
                <a:solidFill>
                  <a:srgbClr val="FF0000"/>
                </a:solidFill>
                <a:latin typeface="微软雅黑" panose="020B0503020204020204" pitchFamily="34" charset="-122"/>
                <a:ea typeface="微软雅黑" panose="020B0503020204020204" pitchFamily="34" charset="-122"/>
                <a:cs typeface="+mj-cs"/>
              </a:rPr>
              <a:t>应急资源管理</a:t>
            </a:r>
            <a:endParaRPr lang="en-US" altLang="zh-CN" kern="1200" dirty="0">
              <a:solidFill>
                <a:srgbClr val="FF0000"/>
              </a:solidFill>
              <a:latin typeface="微软雅黑" panose="020B0503020204020204" pitchFamily="34" charset="-122"/>
              <a:ea typeface="微软雅黑" panose="020B0503020204020204" pitchFamily="34" charset="-122"/>
              <a:cs typeface="+mj-cs"/>
            </a:endParaRPr>
          </a:p>
        </p:txBody>
      </p:sp>
      <p:sp>
        <p:nvSpPr>
          <p:cNvPr id="30723" name="内容占位符 2"/>
          <p:cNvSpPr>
            <a:spLocks noGrp="1"/>
          </p:cNvSpPr>
          <p:nvPr>
            <p:ph idx="1"/>
          </p:nvPr>
        </p:nvSpPr>
        <p:spPr>
          <a:xfrm>
            <a:off x="357188" y="1285875"/>
            <a:ext cx="8501062" cy="5072063"/>
          </a:xfrm>
          <a:ln/>
        </p:spPr>
        <p:txBody>
          <a:bodyPr vert="horz" wrap="square" lIns="91440" tIns="45720" rIns="91440" bIns="45720" anchor="t" anchorCtr="0"/>
          <a:p>
            <a:pPr>
              <a:buFont typeface="Arial" panose="020B0604020202020204" pitchFamily="34" charset="0"/>
              <a:buNone/>
            </a:pPr>
            <a:r>
              <a:rPr lang="zh-CN" altLang="en-US" kern="1200" dirty="0">
                <a:latin typeface="微软雅黑" panose="020B0503020204020204" pitchFamily="34" charset="-122"/>
                <a:ea typeface="微软雅黑" panose="020B0503020204020204" pitchFamily="34" charset="-122"/>
                <a:cs typeface="+mn-cs"/>
              </a:rPr>
              <a:t>（</a:t>
            </a:r>
            <a:r>
              <a:rPr lang="en-US" altLang="zh-CN" kern="1200" dirty="0">
                <a:latin typeface="微软雅黑" panose="020B0503020204020204" pitchFamily="34" charset="-122"/>
                <a:ea typeface="微软雅黑" panose="020B0503020204020204" pitchFamily="34" charset="-122"/>
                <a:cs typeface="+mn-cs"/>
              </a:rPr>
              <a:t>1</a:t>
            </a:r>
            <a:r>
              <a:rPr lang="zh-CN" altLang="en-US" kern="1200" dirty="0">
                <a:latin typeface="微软雅黑" panose="020B0503020204020204" pitchFamily="34" charset="-122"/>
                <a:ea typeface="微软雅黑" panose="020B0503020204020204" pitchFamily="34" charset="-122"/>
                <a:cs typeface="+mn-cs"/>
              </a:rPr>
              <a:t>）应急资源管理过程（现有资源）</a:t>
            </a:r>
            <a:endParaRPr lang="en-US" altLang="zh-CN" kern="1200" dirty="0">
              <a:latin typeface="微软雅黑" panose="020B0503020204020204" pitchFamily="34" charset="-122"/>
              <a:ea typeface="微软雅黑" panose="020B0503020204020204" pitchFamily="34" charset="-122"/>
              <a:cs typeface="+mn-cs"/>
            </a:endParaRPr>
          </a:p>
          <a:p>
            <a:pPr>
              <a:buFont typeface="Arial" panose="020B0604020202020204" pitchFamily="34" charset="0"/>
              <a:buNone/>
            </a:pPr>
            <a:r>
              <a:rPr lang="zh-CN" altLang="en-US" kern="1200" dirty="0">
                <a:latin typeface="微软雅黑" panose="020B0503020204020204" pitchFamily="34" charset="-122"/>
                <a:ea typeface="微软雅黑" panose="020B0503020204020204" pitchFamily="34" charset="-122"/>
                <a:cs typeface="+mn-cs"/>
              </a:rPr>
              <a:t>（</a:t>
            </a:r>
            <a:r>
              <a:rPr lang="en-US" altLang="zh-CN" kern="1200" dirty="0">
                <a:latin typeface="微软雅黑" panose="020B0503020204020204" pitchFamily="34" charset="-122"/>
                <a:ea typeface="微软雅黑" panose="020B0503020204020204" pitchFamily="34" charset="-122"/>
                <a:cs typeface="+mn-cs"/>
              </a:rPr>
              <a:t>2</a:t>
            </a:r>
            <a:r>
              <a:rPr lang="zh-CN" altLang="en-US" kern="1200" dirty="0">
                <a:latin typeface="微软雅黑" panose="020B0503020204020204" pitchFamily="34" charset="-122"/>
                <a:ea typeface="微软雅黑" panose="020B0503020204020204" pitchFamily="34" charset="-122"/>
                <a:cs typeface="+mn-cs"/>
              </a:rPr>
              <a:t>）应急资源的完整性与分类（能力）</a:t>
            </a:r>
            <a:endParaRPr lang="en-US" altLang="zh-CN" kern="1200" dirty="0">
              <a:latin typeface="微软雅黑" panose="020B0503020204020204" pitchFamily="34" charset="-122"/>
              <a:ea typeface="微软雅黑" panose="020B0503020204020204" pitchFamily="34" charset="-122"/>
              <a:cs typeface="+mn-cs"/>
            </a:endParaRPr>
          </a:p>
          <a:p>
            <a:pPr>
              <a:buFont typeface="Arial" panose="020B0604020202020204" pitchFamily="34" charset="0"/>
              <a:buNone/>
            </a:pPr>
            <a:r>
              <a:rPr lang="zh-CN" altLang="en-US" kern="1200" dirty="0">
                <a:latin typeface="微软雅黑" panose="020B0503020204020204" pitchFamily="34" charset="-122"/>
                <a:ea typeface="微软雅黑" panose="020B0503020204020204" pitchFamily="34" charset="-122"/>
                <a:cs typeface="+mn-cs"/>
              </a:rPr>
              <a:t>（</a:t>
            </a:r>
            <a:r>
              <a:rPr lang="en-US" altLang="zh-CN" kern="1200" dirty="0">
                <a:latin typeface="微软雅黑" panose="020B0503020204020204" pitchFamily="34" charset="-122"/>
                <a:ea typeface="微软雅黑" panose="020B0503020204020204" pitchFamily="34" charset="-122"/>
                <a:cs typeface="+mn-cs"/>
              </a:rPr>
              <a:t>3</a:t>
            </a:r>
            <a:r>
              <a:rPr lang="zh-CN" altLang="en-US" kern="1200" dirty="0">
                <a:latin typeface="微软雅黑" panose="020B0503020204020204" pitchFamily="34" charset="-122"/>
                <a:ea typeface="微软雅黑" panose="020B0503020204020204" pitchFamily="34" charset="-122"/>
                <a:cs typeface="+mn-cs"/>
              </a:rPr>
              <a:t>）应急资源管理模式（队伍、设施、区域）</a:t>
            </a:r>
            <a:endParaRPr lang="zh-CN" altLang="en-US" kern="1200" dirty="0">
              <a:latin typeface="微软雅黑" panose="020B0503020204020204" pitchFamily="34" charset="-122"/>
              <a:ea typeface="微软雅黑" panose="020B0503020204020204" pitchFamily="34" charset="-122"/>
              <a:cs typeface="+mn-cs"/>
            </a:endParaRPr>
          </a:p>
        </p:txBody>
      </p:sp>
      <p:pic>
        <p:nvPicPr>
          <p:cNvPr id="30724" name="Picture 1"/>
          <p:cNvPicPr>
            <a:picLocks noChangeAspect="1"/>
          </p:cNvPicPr>
          <p:nvPr/>
        </p:nvPicPr>
        <p:blipFill>
          <a:blip r:embed="rId1"/>
          <a:stretch>
            <a:fillRect/>
          </a:stretch>
        </p:blipFill>
        <p:spPr>
          <a:xfrm>
            <a:off x="5767388" y="4265613"/>
            <a:ext cx="3376612" cy="2592387"/>
          </a:xfrm>
          <a:prstGeom prst="rect">
            <a:avLst/>
          </a:prstGeom>
          <a:noFill/>
          <a:ln w="9525" cap="flat" cmpd="sng">
            <a:solidFill>
              <a:schemeClr val="accent1"/>
            </a:solidFill>
            <a:prstDash val="solid"/>
            <a:miter/>
            <a:headEnd type="none" w="med" len="med"/>
            <a:tailEnd type="none" w="med" len="med"/>
          </a:ln>
        </p:spPr>
      </p:pic>
      <p:grpSp>
        <p:nvGrpSpPr>
          <p:cNvPr id="30725" name="组合 15"/>
          <p:cNvGrpSpPr/>
          <p:nvPr/>
        </p:nvGrpSpPr>
        <p:grpSpPr>
          <a:xfrm>
            <a:off x="2051050" y="4265613"/>
            <a:ext cx="4056063" cy="2592387"/>
            <a:chOff x="539552" y="3906000"/>
            <a:chExt cx="4056141" cy="2952000"/>
          </a:xfrm>
        </p:grpSpPr>
        <p:pic>
          <p:nvPicPr>
            <p:cNvPr id="30733" name="Picture 2"/>
            <p:cNvPicPr>
              <a:picLocks noChangeAspect="1"/>
            </p:cNvPicPr>
            <p:nvPr/>
          </p:nvPicPr>
          <p:blipFill>
            <a:blip r:embed="rId2"/>
            <a:stretch>
              <a:fillRect/>
            </a:stretch>
          </p:blipFill>
          <p:spPr>
            <a:xfrm>
              <a:off x="539552" y="3906000"/>
              <a:ext cx="4056141" cy="2952000"/>
            </a:xfrm>
            <a:prstGeom prst="rect">
              <a:avLst/>
            </a:prstGeom>
            <a:noFill/>
            <a:ln w="9525" cap="flat" cmpd="sng">
              <a:solidFill>
                <a:schemeClr val="accent1"/>
              </a:solidFill>
              <a:prstDash val="solid"/>
              <a:miter/>
              <a:headEnd type="none" w="med" len="med"/>
              <a:tailEnd type="none" w="med" len="med"/>
            </a:ln>
          </p:spPr>
        </p:pic>
        <p:sp>
          <p:nvSpPr>
            <p:cNvPr id="7" name="矩形 6"/>
            <p:cNvSpPr/>
            <p:nvPr/>
          </p:nvSpPr>
          <p:spPr>
            <a:xfrm>
              <a:off x="3311928" y="4441032"/>
              <a:ext cx="612000" cy="18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9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需求识别</a:t>
              </a:r>
              <a:endParaRPr kumimoji="0" lang="zh-CN" altLang="en-US" sz="9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8" name="矩形 7"/>
            <p:cNvSpPr/>
            <p:nvPr/>
          </p:nvSpPr>
          <p:spPr>
            <a:xfrm>
              <a:off x="3779912" y="5120903"/>
              <a:ext cx="648000" cy="18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9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采购与获取</a:t>
              </a:r>
              <a:endParaRPr kumimoji="0" lang="zh-CN" altLang="en-US" sz="9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9" name="矩形 8"/>
            <p:cNvSpPr/>
            <p:nvPr/>
          </p:nvSpPr>
          <p:spPr>
            <a:xfrm>
              <a:off x="3707904" y="5874891"/>
              <a:ext cx="612000" cy="18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9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动员</a:t>
              </a:r>
              <a:endParaRPr kumimoji="0" lang="zh-CN" altLang="en-US" sz="9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p:nvSpPr>
          <p:spPr>
            <a:xfrm>
              <a:off x="3014762" y="6496969"/>
              <a:ext cx="648000" cy="18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9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追踪和报告</a:t>
              </a:r>
              <a:endParaRPr kumimoji="0" lang="zh-CN" altLang="en-US" sz="9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11" name="矩形 10"/>
            <p:cNvSpPr/>
            <p:nvPr/>
          </p:nvSpPr>
          <p:spPr>
            <a:xfrm>
              <a:off x="1871768" y="6238875"/>
              <a:ext cx="612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8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恢复和遣散</a:t>
              </a:r>
              <a:endParaRPr kumimoji="0" lang="en-US" altLang="zh-CN" sz="8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179705"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5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 消耗性</a:t>
              </a:r>
              <a:endParaRPr kumimoji="0" lang="en-US" altLang="zh-CN" sz="5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179705"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5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 非消耗性</a:t>
              </a:r>
              <a:endParaRPr kumimoji="0" lang="zh-CN" altLang="en-US" sz="5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12" name="矩形 11"/>
            <p:cNvSpPr/>
            <p:nvPr/>
          </p:nvSpPr>
          <p:spPr>
            <a:xfrm>
              <a:off x="1511728" y="5574953"/>
              <a:ext cx="612000" cy="18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9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补偿</a:t>
              </a:r>
              <a:endParaRPr kumimoji="0" lang="zh-CN" altLang="en-US" sz="9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13" name="矩形 12"/>
            <p:cNvSpPr/>
            <p:nvPr/>
          </p:nvSpPr>
          <p:spPr>
            <a:xfrm>
              <a:off x="1583736" y="4801914"/>
              <a:ext cx="612000" cy="18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9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清单</a:t>
              </a:r>
              <a:endParaRPr kumimoji="0" lang="zh-CN" altLang="en-US" sz="9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14" name="矩形 13"/>
            <p:cNvSpPr/>
            <p:nvPr/>
          </p:nvSpPr>
          <p:spPr>
            <a:xfrm>
              <a:off x="683568" y="4188148"/>
              <a:ext cx="1008112"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9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资源准备</a:t>
              </a:r>
              <a:endParaRPr kumimoji="0" lang="en-US" altLang="zh-CN" sz="9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5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 分类</a:t>
              </a:r>
              <a:endParaRPr kumimoji="0" lang="en-US" altLang="zh-CN" sz="5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5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 证书</a:t>
              </a:r>
              <a:endParaRPr kumimoji="0" lang="zh-CN" altLang="en-US" sz="1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15" name="矩形 14"/>
            <p:cNvSpPr/>
            <p:nvPr/>
          </p:nvSpPr>
          <p:spPr>
            <a:xfrm>
              <a:off x="2411760" y="4257112"/>
              <a:ext cx="360040" cy="18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9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事件</a:t>
              </a:r>
              <a:endParaRPr kumimoji="0" lang="zh-CN" altLang="en-US" sz="9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sp>
        <p:nvSpPr>
          <p:cNvPr id="17" name="矩形 16"/>
          <p:cNvSpPr/>
          <p:nvPr/>
        </p:nvSpPr>
        <p:spPr>
          <a:xfrm>
            <a:off x="34925" y="4265613"/>
            <a:ext cx="2052638" cy="259238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200"/>
              </a:spcBef>
              <a:spcAft>
                <a:spcPts val="200"/>
              </a:spcAft>
              <a:buClrTx/>
              <a:buSzTx/>
              <a:buFontTx/>
              <a:buNone/>
              <a:defRPr/>
            </a:pP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基于现有资源：</a:t>
            </a:r>
            <a:endPar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ts val="200"/>
              </a:spcBef>
              <a:spcAft>
                <a:spcPts val="200"/>
              </a:spcAft>
              <a:buClrTx/>
              <a:buSzTx/>
              <a:buFont typeface="Arial" panose="020B0604020202020204" pitchFamily="34" charset="0"/>
              <a:buChar char="•"/>
              <a:defRPr/>
            </a:pPr>
            <a:r>
              <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已有资源</a:t>
            </a:r>
            <a:endPar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ts val="200"/>
              </a:spcBef>
              <a:spcAft>
                <a:spcPts val="200"/>
              </a:spcAft>
              <a:buClrTx/>
              <a:buSzTx/>
              <a:buFont typeface="Arial" panose="020B0604020202020204" pitchFamily="34" charset="0"/>
              <a:buChar char="•"/>
              <a:defRPr/>
            </a:pPr>
            <a:r>
              <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可动员的资源</a:t>
            </a:r>
            <a:endPar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ts val="200"/>
              </a:spcBef>
              <a:spcAft>
                <a:spcPts val="200"/>
              </a:spcAft>
              <a:buClrTx/>
              <a:buSzTx/>
              <a:buFont typeface="Arial" panose="020B0604020202020204" pitchFamily="34" charset="0"/>
              <a:buChar char="•"/>
              <a:defRPr/>
            </a:pPr>
            <a:r>
              <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可获得的区域合作互助</a:t>
            </a:r>
            <a:endPar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ts val="200"/>
              </a:spcBef>
              <a:spcAft>
                <a:spcPts val="200"/>
              </a:spcAft>
              <a:buClrTx/>
              <a:buSzTx/>
              <a:buFont typeface="Arial" panose="020B0604020202020204" pitchFamily="34" charset="0"/>
              <a:buChar char="•"/>
              <a:defRPr/>
            </a:pPr>
            <a:r>
              <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可获得上级部门或政府支持</a:t>
            </a:r>
            <a:endPar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ts val="200"/>
              </a:spcBef>
              <a:spcAft>
                <a:spcPts val="200"/>
              </a:spcAft>
              <a:buClrTx/>
              <a:buSzTx/>
              <a:buFont typeface="Arial" panose="020B0604020202020204" pitchFamily="34" charset="0"/>
              <a:buChar char="•"/>
              <a:defRPr/>
            </a:pPr>
            <a:r>
              <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可获得的国际援助</a:t>
            </a:r>
            <a:endPar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pic>
        <p:nvPicPr>
          <p:cNvPr id="30727" name="Picture 2" descr="http://d.ifengimg.com/w165_h109/y3.ifengimg.com/a/2015_23/d2098019ea2c19c_size213_w900_h506.jpg">
            <a:hlinkClick r:id="rId3"/>
          </p:cNvPr>
          <p:cNvPicPr>
            <a:picLocks noChangeAspect="1"/>
          </p:cNvPicPr>
          <p:nvPr/>
        </p:nvPicPr>
        <p:blipFill>
          <a:blip r:embed="rId4"/>
          <a:stretch>
            <a:fillRect/>
          </a:stretch>
        </p:blipFill>
        <p:spPr>
          <a:xfrm>
            <a:off x="57150" y="3141663"/>
            <a:ext cx="1635125" cy="1079500"/>
          </a:xfrm>
          <a:prstGeom prst="rect">
            <a:avLst/>
          </a:prstGeom>
          <a:noFill/>
          <a:ln w="9525">
            <a:noFill/>
          </a:ln>
        </p:spPr>
      </p:pic>
      <p:pic>
        <p:nvPicPr>
          <p:cNvPr id="30728" name="Picture 4" descr="http://d.ifengimg.com/w165_h109/y3.ifengimg.com/a/2015_23/f83db1ee8cab972_size394_w900_h604.jpg">
            <a:hlinkClick r:id="rId3"/>
          </p:cNvPr>
          <p:cNvPicPr>
            <a:picLocks noChangeAspect="1"/>
          </p:cNvPicPr>
          <p:nvPr/>
        </p:nvPicPr>
        <p:blipFill>
          <a:blip r:embed="rId5"/>
          <a:stretch>
            <a:fillRect/>
          </a:stretch>
        </p:blipFill>
        <p:spPr>
          <a:xfrm>
            <a:off x="6664325" y="3141663"/>
            <a:ext cx="1635125" cy="1079500"/>
          </a:xfrm>
          <a:prstGeom prst="rect">
            <a:avLst/>
          </a:prstGeom>
          <a:noFill/>
          <a:ln w="9525">
            <a:noFill/>
          </a:ln>
        </p:spPr>
      </p:pic>
      <p:pic>
        <p:nvPicPr>
          <p:cNvPr id="30729" name="Picture 6" descr="http://d.ifengimg.com/w165_h109/y2.ifengimg.com/a/2015_23/5949ca1a2392a0c_size408_w900_h566.jpg">
            <a:hlinkClick r:id="rId3"/>
          </p:cNvPr>
          <p:cNvPicPr>
            <a:picLocks noChangeAspect="1"/>
          </p:cNvPicPr>
          <p:nvPr/>
        </p:nvPicPr>
        <p:blipFill>
          <a:blip r:embed="rId6"/>
          <a:stretch>
            <a:fillRect/>
          </a:stretch>
        </p:blipFill>
        <p:spPr>
          <a:xfrm>
            <a:off x="1708150" y="3141663"/>
            <a:ext cx="1635125" cy="1079500"/>
          </a:xfrm>
          <a:prstGeom prst="rect">
            <a:avLst/>
          </a:prstGeom>
          <a:noFill/>
          <a:ln w="9525">
            <a:noFill/>
          </a:ln>
        </p:spPr>
      </p:pic>
      <p:pic>
        <p:nvPicPr>
          <p:cNvPr id="30730" name="Picture 8" descr="http://d.ifengimg.com/w165_h109/y1.ifengimg.com/a/2015_23/c6c36e929f02795_size203_w900_h675.jpg">
            <a:hlinkClick r:id="rId3"/>
          </p:cNvPr>
          <p:cNvPicPr>
            <a:picLocks noChangeAspect="1"/>
          </p:cNvPicPr>
          <p:nvPr/>
        </p:nvPicPr>
        <p:blipFill>
          <a:blip r:embed="rId7"/>
          <a:stretch>
            <a:fillRect/>
          </a:stretch>
        </p:blipFill>
        <p:spPr>
          <a:xfrm>
            <a:off x="5013325" y="3141663"/>
            <a:ext cx="1633538" cy="1079500"/>
          </a:xfrm>
          <a:prstGeom prst="rect">
            <a:avLst/>
          </a:prstGeom>
          <a:noFill/>
          <a:ln w="9525">
            <a:noFill/>
          </a:ln>
        </p:spPr>
      </p:pic>
      <p:pic>
        <p:nvPicPr>
          <p:cNvPr id="30731" name="Picture 12" descr="http://d.ifengimg.com/w165_h109/y2.ifengimg.com/a/2015_23/b4c267bb9af9430_size404_w900_h614.jpg">
            <a:hlinkClick r:id="rId3"/>
          </p:cNvPr>
          <p:cNvPicPr>
            <a:picLocks noChangeAspect="1"/>
          </p:cNvPicPr>
          <p:nvPr/>
        </p:nvPicPr>
        <p:blipFill>
          <a:blip r:embed="rId8"/>
          <a:stretch>
            <a:fillRect/>
          </a:stretch>
        </p:blipFill>
        <p:spPr>
          <a:xfrm>
            <a:off x="3360738" y="3141663"/>
            <a:ext cx="1635125" cy="1079500"/>
          </a:xfrm>
          <a:prstGeom prst="rect">
            <a:avLst/>
          </a:prstGeom>
          <a:noFill/>
          <a:ln w="9525">
            <a:noFill/>
          </a:ln>
        </p:spPr>
      </p:pic>
      <p:pic>
        <p:nvPicPr>
          <p:cNvPr id="30732" name="Picture 2" descr="http://img3.itiexue.net/2095/20959239.jpg"/>
          <p:cNvPicPr>
            <a:picLocks noChangeAspect="1"/>
          </p:cNvPicPr>
          <p:nvPr/>
        </p:nvPicPr>
        <p:blipFill>
          <a:blip r:embed="rId9"/>
          <a:stretch>
            <a:fillRect/>
          </a:stretch>
        </p:blipFill>
        <p:spPr>
          <a:xfrm>
            <a:off x="8316913" y="3141663"/>
            <a:ext cx="766762" cy="1079500"/>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标题 1"/>
          <p:cNvSpPr>
            <a:spLocks noGrp="1"/>
          </p:cNvSpPr>
          <p:nvPr>
            <p:ph type="title"/>
          </p:nvPr>
        </p:nvSpPr>
        <p:spPr>
          <a:ln/>
        </p:spPr>
        <p:txBody>
          <a:bodyPr vert="horz" wrap="square" lIns="91440" tIns="45720" rIns="91440" bIns="45720" anchor="ctr" anchorCtr="0"/>
          <a:p>
            <a:pPr>
              <a:buNone/>
            </a:pPr>
            <a:r>
              <a:rPr lang="zh-CN" altLang="en-US" sz="2800" kern="1200" dirty="0">
                <a:solidFill>
                  <a:srgbClr val="FF0000"/>
                </a:solidFill>
                <a:latin typeface="微软雅黑" panose="020B0503020204020204" pitchFamily="34" charset="-122"/>
                <a:ea typeface="微软雅黑" panose="020B0503020204020204" pitchFamily="34" charset="-122"/>
                <a:cs typeface="+mj-cs"/>
              </a:rPr>
              <a:t>政府工作重点、公众关心焦点、媒体报道热点</a:t>
            </a:r>
            <a:endParaRPr lang="zh-CN" altLang="en-US" sz="2800" kern="1200" dirty="0">
              <a:solidFill>
                <a:srgbClr val="FF0000"/>
              </a:solidFill>
              <a:latin typeface="微软雅黑" panose="020B0503020204020204" pitchFamily="34" charset="-122"/>
              <a:ea typeface="微软雅黑" panose="020B0503020204020204" pitchFamily="34" charset="-122"/>
              <a:cs typeface="+mj-cs"/>
            </a:endParaRPr>
          </a:p>
        </p:txBody>
      </p:sp>
      <p:sp>
        <p:nvSpPr>
          <p:cNvPr id="13315" name="内容占位符 2"/>
          <p:cNvSpPr>
            <a:spLocks noGrp="1"/>
          </p:cNvSpPr>
          <p:nvPr>
            <p:ph idx="1"/>
          </p:nvPr>
        </p:nvSpPr>
        <p:spPr>
          <a:xfrm>
            <a:off x="357188" y="1285875"/>
            <a:ext cx="8462962" cy="5072063"/>
          </a:xfrm>
          <a:ln/>
        </p:spPr>
        <p:txBody>
          <a:bodyPr vert="horz" wrap="square" lIns="91440" tIns="45720" rIns="91440" bIns="45720" anchor="t" anchorCtr="0"/>
          <a:p>
            <a:pPr/>
            <a:r>
              <a:rPr lang="zh-CN" altLang="en-US" kern="1200" dirty="0">
                <a:latin typeface="微软雅黑" panose="020B0503020204020204" pitchFamily="34" charset="-122"/>
                <a:ea typeface="微软雅黑" panose="020B0503020204020204" pitchFamily="34" charset="-122"/>
                <a:cs typeface="+mn-cs"/>
              </a:rPr>
              <a:t>公共安全总体形势依然严峻</a:t>
            </a:r>
            <a:endParaRPr lang="en-US" altLang="zh-CN" kern="1200" dirty="0">
              <a:latin typeface="微软雅黑" panose="020B0503020204020204" pitchFamily="34" charset="-122"/>
              <a:ea typeface="微软雅黑" panose="020B0503020204020204" pitchFamily="34" charset="-122"/>
              <a:cs typeface="+mn-cs"/>
            </a:endParaRPr>
          </a:p>
          <a:p>
            <a:pPr/>
            <a:r>
              <a:rPr lang="zh-CN" altLang="en-US" kern="1200" dirty="0">
                <a:latin typeface="微软雅黑" panose="020B0503020204020204" pitchFamily="34" charset="-122"/>
                <a:ea typeface="微软雅黑" panose="020B0503020204020204" pitchFamily="34" charset="-122"/>
                <a:cs typeface="+mn-cs"/>
              </a:rPr>
              <a:t>经济快速发展与社会稳定的需求</a:t>
            </a:r>
            <a:endParaRPr lang="en-US" altLang="zh-CN" kern="1200" dirty="0">
              <a:latin typeface="微软雅黑" panose="020B0503020204020204" pitchFamily="34" charset="-122"/>
              <a:ea typeface="微软雅黑" panose="020B0503020204020204" pitchFamily="34" charset="-122"/>
              <a:cs typeface="+mn-cs"/>
            </a:endParaRPr>
          </a:p>
          <a:p>
            <a:pPr/>
            <a:r>
              <a:rPr lang="zh-CN" altLang="en-US" kern="1200" dirty="0">
                <a:latin typeface="微软雅黑" panose="020B0503020204020204" pitchFamily="34" charset="-122"/>
                <a:ea typeface="微软雅黑" panose="020B0503020204020204" pitchFamily="34" charset="-122"/>
                <a:cs typeface="+mn-cs"/>
              </a:rPr>
              <a:t>可预见和难预见的风险因素明显增多</a:t>
            </a:r>
            <a:endParaRPr lang="en-US" altLang="zh-CN" kern="1200" dirty="0">
              <a:latin typeface="微软雅黑" panose="020B0503020204020204" pitchFamily="34" charset="-122"/>
              <a:ea typeface="微软雅黑" panose="020B0503020204020204" pitchFamily="34" charset="-122"/>
              <a:cs typeface="+mn-cs"/>
            </a:endParaRPr>
          </a:p>
          <a:p>
            <a:pPr/>
            <a:r>
              <a:rPr lang="zh-CN" altLang="en-US" kern="1200" dirty="0">
                <a:latin typeface="微软雅黑" panose="020B0503020204020204" pitchFamily="34" charset="-122"/>
                <a:ea typeface="微软雅黑" panose="020B0503020204020204" pitchFamily="34" charset="-122"/>
                <a:cs typeface="+mn-cs"/>
              </a:rPr>
              <a:t>公众的风险可接受水平不断提升</a:t>
            </a:r>
            <a:endParaRPr lang="en-US" altLang="zh-CN" kern="1200" dirty="0">
              <a:latin typeface="微软雅黑" panose="020B0503020204020204" pitchFamily="34" charset="-122"/>
              <a:ea typeface="微软雅黑" panose="020B0503020204020204" pitchFamily="34" charset="-122"/>
              <a:cs typeface="+mn-cs"/>
            </a:endParaRPr>
          </a:p>
          <a:p>
            <a:pPr/>
            <a:r>
              <a:rPr lang="zh-CN" altLang="en-US" kern="1200" dirty="0">
                <a:latin typeface="微软雅黑" panose="020B0503020204020204" pitchFamily="34" charset="-122"/>
                <a:ea typeface="微软雅黑" panose="020B0503020204020204" pitchFamily="34" charset="-122"/>
                <a:cs typeface="+mn-cs"/>
              </a:rPr>
              <a:t>安全与应急管理能力急需加强</a:t>
            </a:r>
            <a:endParaRPr lang="zh-CN" altLang="en-US" kern="1200" dirty="0">
              <a:latin typeface="微软雅黑" panose="020B0503020204020204" pitchFamily="34" charset="-122"/>
              <a:ea typeface="微软雅黑" panose="020B0503020204020204" pitchFamily="34" charset="-122"/>
              <a:cs typeface="+mn-cs"/>
            </a:endParaRPr>
          </a:p>
        </p:txBody>
      </p:sp>
      <p:pic>
        <p:nvPicPr>
          <p:cNvPr id="13316" name="Picture 1" descr="E:\工作目录20140830\课程\应急预案编制与应急管理\新建文件夹 (2)\0.gif"/>
          <p:cNvPicPr>
            <a:picLocks noChangeAspect="1"/>
          </p:cNvPicPr>
          <p:nvPr/>
        </p:nvPicPr>
        <p:blipFill>
          <a:blip r:embed="rId1"/>
          <a:stretch>
            <a:fillRect/>
          </a:stretch>
        </p:blipFill>
        <p:spPr>
          <a:xfrm>
            <a:off x="34925" y="4338638"/>
            <a:ext cx="3692525" cy="2519362"/>
          </a:xfrm>
          <a:prstGeom prst="rect">
            <a:avLst/>
          </a:prstGeom>
          <a:noFill/>
          <a:ln w="9525">
            <a:noFill/>
          </a:ln>
        </p:spPr>
      </p:pic>
      <p:pic>
        <p:nvPicPr>
          <p:cNvPr id="13317" name="Picture 4" descr="E:\Incidents\天津812大爆炸\4f9d3b64-7ac8-469b-961e-5b9634d965d3_size179_w520_h700.jpg"/>
          <p:cNvPicPr>
            <a:picLocks noChangeAspect="1"/>
          </p:cNvPicPr>
          <p:nvPr/>
        </p:nvPicPr>
        <p:blipFill>
          <a:blip r:embed="rId2"/>
          <a:srcRect r="7806" b="6950"/>
          <a:stretch>
            <a:fillRect/>
          </a:stretch>
        </p:blipFill>
        <p:spPr>
          <a:xfrm>
            <a:off x="5484813" y="4338638"/>
            <a:ext cx="1854200" cy="2519362"/>
          </a:xfrm>
          <a:prstGeom prst="rect">
            <a:avLst/>
          </a:prstGeom>
          <a:noFill/>
          <a:ln w="9525">
            <a:noFill/>
          </a:ln>
        </p:spPr>
      </p:pic>
      <p:pic>
        <p:nvPicPr>
          <p:cNvPr id="13318" name="Picture 2" descr="E:\Incidents\深圳滑坡\媒体：深圳滑坡山体是近2年堆起来的人工渣土(图)山体山谷_凤凰资讯_files\f55e36867121c48_w600_h450.jpg"/>
          <p:cNvPicPr>
            <a:picLocks noChangeAspect="1"/>
          </p:cNvPicPr>
          <p:nvPr/>
        </p:nvPicPr>
        <p:blipFill>
          <a:blip r:embed="rId3"/>
          <a:srcRect r="2879" b="9280"/>
          <a:stretch>
            <a:fillRect/>
          </a:stretch>
        </p:blipFill>
        <p:spPr>
          <a:xfrm>
            <a:off x="7361238" y="4338638"/>
            <a:ext cx="1773237" cy="1241425"/>
          </a:xfrm>
          <a:prstGeom prst="rect">
            <a:avLst/>
          </a:prstGeom>
          <a:noFill/>
          <a:ln w="9525">
            <a:noFill/>
          </a:ln>
        </p:spPr>
      </p:pic>
      <p:pic>
        <p:nvPicPr>
          <p:cNvPr id="13319" name="Picture 7" descr="http://www.eworldship.com/uploadfile/cbw/2016/0422/20160422111114332.jpg"/>
          <p:cNvPicPr>
            <a:picLocks noChangeAspect="1"/>
          </p:cNvPicPr>
          <p:nvPr/>
        </p:nvPicPr>
        <p:blipFill>
          <a:blip r:embed="rId4"/>
          <a:srcRect r="7762"/>
          <a:stretch>
            <a:fillRect/>
          </a:stretch>
        </p:blipFill>
        <p:spPr>
          <a:xfrm>
            <a:off x="7361238" y="5616575"/>
            <a:ext cx="1776412" cy="1241425"/>
          </a:xfrm>
          <a:prstGeom prst="rect">
            <a:avLst/>
          </a:prstGeom>
          <a:noFill/>
          <a:ln w="9525">
            <a:noFill/>
          </a:ln>
        </p:spPr>
      </p:pic>
      <p:pic>
        <p:nvPicPr>
          <p:cNvPr id="13320" name="Picture 2" descr="http://ww2.sinaimg.cn/bmiddle/720be4e5gw1ev0z453sh5j20bc0g775q.jpg"/>
          <p:cNvPicPr>
            <a:picLocks noChangeAspect="1"/>
          </p:cNvPicPr>
          <p:nvPr/>
        </p:nvPicPr>
        <p:blipFill>
          <a:blip r:embed="rId5"/>
          <a:srcRect l="3918" r="2940" b="4042"/>
          <a:stretch>
            <a:fillRect/>
          </a:stretch>
        </p:blipFill>
        <p:spPr>
          <a:xfrm>
            <a:off x="3749675" y="4338638"/>
            <a:ext cx="1712913" cy="2519362"/>
          </a:xfrm>
          <a:prstGeom prst="rect">
            <a:avLst/>
          </a:prstGeom>
          <a:noFill/>
          <a:ln w="9525">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6" name="标题 1"/>
          <p:cNvSpPr>
            <a:spLocks noGrp="1"/>
          </p:cNvSpPr>
          <p:nvPr>
            <p:ph type="title"/>
          </p:nvPr>
        </p:nvSpPr>
        <p:spPr>
          <a:ln/>
        </p:spPr>
        <p:txBody>
          <a:bodyPr vert="horz" wrap="square" lIns="91440" tIns="45720" rIns="91440" bIns="45720" anchor="ctr" anchorCtr="0"/>
          <a:p>
            <a:pPr/>
            <a:r>
              <a:rPr lang="en-US" altLang="zh-CN" kern="1200" dirty="0">
                <a:solidFill>
                  <a:srgbClr val="FF0000"/>
                </a:solidFill>
                <a:latin typeface="微软雅黑" panose="020B0503020204020204" pitchFamily="34" charset="-122"/>
                <a:ea typeface="微软雅黑" panose="020B0503020204020204" pitchFamily="34" charset="-122"/>
                <a:cs typeface="+mj-cs"/>
              </a:rPr>
              <a:t>3. </a:t>
            </a:r>
            <a:r>
              <a:rPr lang="zh-CN" altLang="en-US" kern="1200" dirty="0">
                <a:solidFill>
                  <a:srgbClr val="FF0000"/>
                </a:solidFill>
                <a:latin typeface="微软雅黑" panose="020B0503020204020204" pitchFamily="34" charset="-122"/>
                <a:ea typeface="微软雅黑" panose="020B0503020204020204" pitchFamily="34" charset="-122"/>
                <a:cs typeface="+mj-cs"/>
              </a:rPr>
              <a:t>应急组织指挥体系</a:t>
            </a:r>
            <a:endParaRPr lang="en-US" altLang="zh-CN" kern="1200" dirty="0">
              <a:solidFill>
                <a:srgbClr val="FF0000"/>
              </a:solidFill>
              <a:latin typeface="微软雅黑" panose="020B0503020204020204" pitchFamily="34" charset="-122"/>
              <a:ea typeface="微软雅黑" panose="020B0503020204020204" pitchFamily="34" charset="-122"/>
              <a:cs typeface="+mj-cs"/>
            </a:endParaRPr>
          </a:p>
        </p:txBody>
      </p:sp>
      <p:sp>
        <p:nvSpPr>
          <p:cNvPr id="31747" name="内容占位符 2"/>
          <p:cNvSpPr>
            <a:spLocks noGrp="1"/>
          </p:cNvSpPr>
          <p:nvPr>
            <p:ph idx="1"/>
          </p:nvPr>
        </p:nvSpPr>
        <p:spPr>
          <a:xfrm>
            <a:off x="357188" y="1285875"/>
            <a:ext cx="8501062" cy="5072063"/>
          </a:xfrm>
          <a:ln/>
        </p:spPr>
        <p:txBody>
          <a:bodyPr vert="horz" wrap="square" lIns="91440" tIns="45720" rIns="91440" bIns="45720" anchor="t" anchorCtr="0"/>
          <a:p>
            <a:pPr>
              <a:spcBef>
                <a:spcPts val="300"/>
              </a:spcBef>
              <a:spcAft>
                <a:spcPts val="300"/>
              </a:spcAft>
            </a:pPr>
            <a:r>
              <a:rPr lang="zh-CN" altLang="en-US" kern="1200" dirty="0">
                <a:latin typeface="微软雅黑" panose="020B0503020204020204" pitchFamily="34" charset="-122"/>
                <a:ea typeface="微软雅黑" panose="020B0503020204020204" pitchFamily="34" charset="-122"/>
                <a:cs typeface="+mn-cs"/>
              </a:rPr>
              <a:t>一个权威的常态综合管理机构牵头管理 </a:t>
            </a:r>
            <a:endParaRPr lang="zh-CN" altLang="en-US" kern="1200" dirty="0">
              <a:latin typeface="微软雅黑" panose="020B0503020204020204" pitchFamily="34" charset="-122"/>
              <a:ea typeface="微软雅黑" panose="020B0503020204020204" pitchFamily="34" charset="-122"/>
              <a:cs typeface="+mn-cs"/>
            </a:endParaRPr>
          </a:p>
          <a:p>
            <a:pPr>
              <a:spcBef>
                <a:spcPts val="300"/>
              </a:spcBef>
              <a:spcAft>
                <a:spcPts val="300"/>
              </a:spcAft>
            </a:pPr>
            <a:r>
              <a:rPr lang="zh-CN" altLang="en-US" kern="1200" dirty="0">
                <a:latin typeface="微软雅黑" panose="020B0503020204020204" pitchFamily="34" charset="-122"/>
                <a:ea typeface="微软雅黑" panose="020B0503020204020204" pitchFamily="34" charset="-122"/>
                <a:cs typeface="+mn-cs"/>
              </a:rPr>
              <a:t>一个快捷的平战转换机制，明确决策、指挥与协调关系 </a:t>
            </a:r>
            <a:endParaRPr lang="en-US" altLang="zh-CN" kern="1200" dirty="0">
              <a:latin typeface="微软雅黑" panose="020B0503020204020204" pitchFamily="34" charset="-122"/>
              <a:ea typeface="微软雅黑" panose="020B0503020204020204" pitchFamily="34" charset="-122"/>
              <a:cs typeface="+mn-cs"/>
            </a:endParaRPr>
          </a:p>
          <a:p>
            <a:pPr>
              <a:spcBef>
                <a:spcPts val="300"/>
              </a:spcBef>
              <a:spcAft>
                <a:spcPts val="300"/>
              </a:spcAft>
            </a:pPr>
            <a:r>
              <a:rPr lang="zh-CN" altLang="en-US" kern="1200" dirty="0">
                <a:latin typeface="微软雅黑" panose="020B0503020204020204" pitchFamily="34" charset="-122"/>
                <a:ea typeface="微软雅黑" panose="020B0503020204020204" pitchFamily="34" charset="-122"/>
                <a:cs typeface="+mn-cs"/>
              </a:rPr>
              <a:t>一个非常态的临时性应急组织</a:t>
            </a:r>
            <a:endParaRPr lang="zh-CN" altLang="en-US" kern="1200" dirty="0">
              <a:latin typeface="微软雅黑" panose="020B0503020204020204" pitchFamily="34" charset="-122"/>
              <a:ea typeface="微软雅黑" panose="020B0503020204020204" pitchFamily="34" charset="-122"/>
              <a:cs typeface="+mn-cs"/>
            </a:endParaRPr>
          </a:p>
          <a:p>
            <a:pPr>
              <a:spcBef>
                <a:spcPts val="300"/>
              </a:spcBef>
              <a:spcAft>
                <a:spcPts val="300"/>
              </a:spcAft>
            </a:pPr>
            <a:r>
              <a:rPr lang="zh-CN" altLang="en-US" kern="1200" dirty="0">
                <a:latin typeface="微软雅黑" panose="020B0503020204020204" pitchFamily="34" charset="-122"/>
                <a:ea typeface="微软雅黑" panose="020B0503020204020204" pitchFamily="34" charset="-122"/>
                <a:cs typeface="+mn-cs"/>
              </a:rPr>
              <a:t>一个常态与非常态结合的指挥协调中心</a:t>
            </a:r>
            <a:endParaRPr lang="zh-CN" altLang="en-US" kern="1200" dirty="0">
              <a:latin typeface="微软雅黑" panose="020B0503020204020204" pitchFamily="34" charset="-122"/>
              <a:ea typeface="微软雅黑" panose="020B0503020204020204" pitchFamily="34" charset="-122"/>
              <a:cs typeface="+mn-cs"/>
            </a:endParaRPr>
          </a:p>
        </p:txBody>
      </p:sp>
      <p:grpSp>
        <p:nvGrpSpPr>
          <p:cNvPr id="31748" name="组合 16"/>
          <p:cNvGrpSpPr/>
          <p:nvPr/>
        </p:nvGrpSpPr>
        <p:grpSpPr>
          <a:xfrm>
            <a:off x="323850" y="4437063"/>
            <a:ext cx="3311525" cy="2376487"/>
            <a:chOff x="323528" y="4221088"/>
            <a:chExt cx="3312368" cy="2376264"/>
          </a:xfrm>
        </p:grpSpPr>
        <p:sp>
          <p:nvSpPr>
            <p:cNvPr id="18" name="圆角矩形 17"/>
            <p:cNvSpPr/>
            <p:nvPr/>
          </p:nvSpPr>
          <p:spPr>
            <a:xfrm>
              <a:off x="1187624" y="4725144"/>
              <a:ext cx="1800000" cy="360000"/>
            </a:xfrm>
            <a:prstGeom prst="roundRect">
              <a:avLst>
                <a:gd name="adj" fmla="val 47238"/>
              </a:avLst>
            </a:prstGeom>
            <a:solidFill>
              <a:schemeClr val="accent6">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安监部门</a:t>
              </a:r>
              <a:endPar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9" name="圆角矩形 18"/>
            <p:cNvSpPr/>
            <p:nvPr/>
          </p:nvSpPr>
          <p:spPr>
            <a:xfrm>
              <a:off x="1187624" y="5229200"/>
              <a:ext cx="1800000" cy="360000"/>
            </a:xfrm>
            <a:prstGeom prst="roundRect">
              <a:avLst>
                <a:gd name="adj" fmla="val 47238"/>
              </a:avLst>
            </a:prstGeom>
            <a:solidFill>
              <a:schemeClr val="accent6">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smtClean="0">
                  <a:ln>
                    <a:noFill/>
                  </a:ln>
                  <a:solidFill>
                    <a:schemeClr val="tx1"/>
                  </a:solidFill>
                  <a:effectLst/>
                  <a:uLnTx/>
                  <a:uFillTx/>
                  <a:latin typeface="微软雅黑" panose="020B0503020204020204" pitchFamily="34" charset="-122"/>
                  <a:ea typeface="微软雅黑" panose="020B0503020204020204" pitchFamily="34" charset="-122"/>
                  <a:cs typeface="+mn-cs"/>
                </a:rPr>
                <a:t>卫生部门</a:t>
              </a:r>
              <a:endParaRPr kumimoji="0" lang="zh-CN" altLang="en-US" sz="16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0" name="圆角矩形 19"/>
            <p:cNvSpPr/>
            <p:nvPr/>
          </p:nvSpPr>
          <p:spPr>
            <a:xfrm>
              <a:off x="1187624" y="5733256"/>
              <a:ext cx="1800000" cy="360000"/>
            </a:xfrm>
            <a:prstGeom prst="roundRect">
              <a:avLst>
                <a:gd name="adj" fmla="val 47238"/>
              </a:avLst>
            </a:prstGeom>
            <a:solidFill>
              <a:schemeClr val="accent6">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水利部门</a:t>
              </a:r>
              <a:endPar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1" name="圆角矩形 20"/>
            <p:cNvSpPr/>
            <p:nvPr/>
          </p:nvSpPr>
          <p:spPr>
            <a:xfrm>
              <a:off x="1187624" y="6237312"/>
              <a:ext cx="1800000" cy="360000"/>
            </a:xfrm>
            <a:prstGeom prst="roundRect">
              <a:avLst>
                <a:gd name="adj" fmla="val 47238"/>
              </a:avLst>
            </a:prstGeom>
            <a:solidFill>
              <a:schemeClr val="accent6">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农业部门</a:t>
              </a:r>
              <a:endPar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2" name="圆角矩形 21"/>
            <p:cNvSpPr/>
            <p:nvPr/>
          </p:nvSpPr>
          <p:spPr>
            <a:xfrm>
              <a:off x="1187624" y="4221088"/>
              <a:ext cx="1800000" cy="360000"/>
            </a:xfrm>
            <a:prstGeom prst="roundRect">
              <a:avLst>
                <a:gd name="adj" fmla="val 47238"/>
              </a:avLst>
            </a:prstGeom>
            <a:solidFill>
              <a:schemeClr val="accent6">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公安部门</a:t>
              </a:r>
              <a:endPar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3" name="椭圆 22"/>
            <p:cNvSpPr/>
            <p:nvPr/>
          </p:nvSpPr>
          <p:spPr>
            <a:xfrm>
              <a:off x="2267744" y="4221088"/>
              <a:ext cx="1368152" cy="2376264"/>
            </a:xfrm>
            <a:prstGeom prst="ellipse">
              <a:avLst/>
            </a:prstGeom>
            <a:solidFill>
              <a:schemeClr val="accent6">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国家及各级地方政府</a:t>
              </a:r>
              <a:endParaRPr kumimoji="0" lang="zh-CN" altLang="en-US" sz="18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4" name="虚尾箭头 23"/>
            <p:cNvSpPr/>
            <p:nvPr/>
          </p:nvSpPr>
          <p:spPr>
            <a:xfrm>
              <a:off x="323528" y="4293096"/>
              <a:ext cx="504056" cy="216024"/>
            </a:xfrm>
            <a:prstGeom prst="strip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5" name="虚尾箭头 24"/>
            <p:cNvSpPr/>
            <p:nvPr/>
          </p:nvSpPr>
          <p:spPr>
            <a:xfrm>
              <a:off x="467544" y="4797152"/>
              <a:ext cx="504056" cy="216024"/>
            </a:xfrm>
            <a:prstGeom prst="strip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6" name="虚尾箭头 25"/>
            <p:cNvSpPr/>
            <p:nvPr/>
          </p:nvSpPr>
          <p:spPr>
            <a:xfrm>
              <a:off x="323528" y="5301208"/>
              <a:ext cx="504056" cy="216024"/>
            </a:xfrm>
            <a:prstGeom prst="strip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7" name="虚尾箭头 26"/>
            <p:cNvSpPr/>
            <p:nvPr/>
          </p:nvSpPr>
          <p:spPr>
            <a:xfrm>
              <a:off x="467544" y="5805264"/>
              <a:ext cx="504056" cy="216024"/>
            </a:xfrm>
            <a:prstGeom prst="strip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8" name="虚尾箭头 27"/>
            <p:cNvSpPr/>
            <p:nvPr/>
          </p:nvSpPr>
          <p:spPr>
            <a:xfrm>
              <a:off x="323528" y="6309320"/>
              <a:ext cx="504056" cy="216024"/>
            </a:xfrm>
            <a:prstGeom prst="strip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31749" name="组合 28"/>
          <p:cNvGrpSpPr/>
          <p:nvPr/>
        </p:nvGrpSpPr>
        <p:grpSpPr>
          <a:xfrm>
            <a:off x="5076825" y="4437063"/>
            <a:ext cx="3598863" cy="2376487"/>
            <a:chOff x="5076056" y="4221088"/>
            <a:chExt cx="3600400" cy="2376264"/>
          </a:xfrm>
        </p:grpSpPr>
        <p:sp>
          <p:nvSpPr>
            <p:cNvPr id="30" name="圆角矩形 29"/>
            <p:cNvSpPr/>
            <p:nvPr/>
          </p:nvSpPr>
          <p:spPr>
            <a:xfrm>
              <a:off x="6876456" y="4725144"/>
              <a:ext cx="1800000" cy="360000"/>
            </a:xfrm>
            <a:prstGeom prst="roundRect">
              <a:avLst>
                <a:gd name="adj" fmla="val 47238"/>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安监部门</a:t>
              </a:r>
              <a:endParaRPr kumimoji="0" lang="zh-CN" altLang="en-US"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31" name="圆角矩形 30"/>
            <p:cNvSpPr/>
            <p:nvPr/>
          </p:nvSpPr>
          <p:spPr>
            <a:xfrm>
              <a:off x="6876456" y="5229200"/>
              <a:ext cx="1800000" cy="360000"/>
            </a:xfrm>
            <a:prstGeom prst="roundRect">
              <a:avLst>
                <a:gd name="adj" fmla="val 47238"/>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cs typeface="+mn-cs"/>
                </a:rPr>
                <a:t>卫生部门</a:t>
              </a:r>
              <a:endParaRPr kumimoji="0" lang="zh-CN" altLang="en-US" sz="16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32" name="圆角矩形 31"/>
            <p:cNvSpPr/>
            <p:nvPr/>
          </p:nvSpPr>
          <p:spPr>
            <a:xfrm>
              <a:off x="6876456" y="5733256"/>
              <a:ext cx="1800000" cy="360000"/>
            </a:xfrm>
            <a:prstGeom prst="roundRect">
              <a:avLst>
                <a:gd name="adj" fmla="val 47238"/>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水利部门</a:t>
              </a:r>
              <a:endParaRPr kumimoji="0" lang="zh-CN" altLang="en-US"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33" name="圆角矩形 32"/>
            <p:cNvSpPr/>
            <p:nvPr/>
          </p:nvSpPr>
          <p:spPr>
            <a:xfrm>
              <a:off x="6876456" y="6237312"/>
              <a:ext cx="1800000" cy="360000"/>
            </a:xfrm>
            <a:prstGeom prst="roundRect">
              <a:avLst>
                <a:gd name="adj" fmla="val 47238"/>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农业部门</a:t>
              </a:r>
              <a:endParaRPr kumimoji="0" lang="zh-CN" altLang="en-US"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34" name="圆角矩形 33"/>
            <p:cNvSpPr/>
            <p:nvPr/>
          </p:nvSpPr>
          <p:spPr>
            <a:xfrm>
              <a:off x="6876456" y="4221088"/>
              <a:ext cx="1800000" cy="360000"/>
            </a:xfrm>
            <a:prstGeom prst="roundRect">
              <a:avLst>
                <a:gd name="adj" fmla="val 47238"/>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公安部门</a:t>
              </a:r>
              <a:endParaRPr kumimoji="0" lang="zh-CN" altLang="en-US"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35" name="椭圆 34"/>
            <p:cNvSpPr/>
            <p:nvPr/>
          </p:nvSpPr>
          <p:spPr>
            <a:xfrm>
              <a:off x="6300392" y="4221088"/>
              <a:ext cx="1368152" cy="2376264"/>
            </a:xfrm>
            <a:prstGeom prst="ellipse">
              <a:avLst/>
            </a:prstGeom>
            <a:solidFill>
              <a:schemeClr val="accent6">
                <a:lumMod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国家及各级地方政府</a:t>
              </a:r>
              <a:endPar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36" name="虚尾箭头 35"/>
            <p:cNvSpPr/>
            <p:nvPr/>
          </p:nvSpPr>
          <p:spPr>
            <a:xfrm>
              <a:off x="5076056" y="5013176"/>
              <a:ext cx="936104" cy="648072"/>
            </a:xfrm>
            <a:prstGeom prst="strip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37" name="流程图: 准备 36"/>
          <p:cNvSpPr/>
          <p:nvPr/>
        </p:nvSpPr>
        <p:spPr>
          <a:xfrm>
            <a:off x="3492500" y="4508500"/>
            <a:ext cx="2879725" cy="504825"/>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常态与非常态转换</a:t>
            </a:r>
            <a:endPar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9" name="流程图: 准备 28"/>
          <p:cNvSpPr/>
          <p:nvPr/>
        </p:nvSpPr>
        <p:spPr>
          <a:xfrm>
            <a:off x="3492500" y="6237288"/>
            <a:ext cx="2879725" cy="504825"/>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常态与非常态共存</a:t>
            </a:r>
            <a:endPar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0" name="标题 1"/>
          <p:cNvSpPr>
            <a:spLocks noGrp="1"/>
          </p:cNvSpPr>
          <p:nvPr>
            <p:ph type="title"/>
          </p:nvPr>
        </p:nvSpPr>
        <p:spPr>
          <a:ln/>
        </p:spPr>
        <p:txBody>
          <a:bodyPr vert="horz" wrap="square" lIns="91440" tIns="45720" rIns="91440" bIns="45720" anchor="ctr" anchorCtr="0"/>
          <a:p>
            <a:pPr>
              <a:buNone/>
            </a:pPr>
            <a:endParaRPr lang="zh-CN" altLang="en-US" kern="1200" dirty="0">
              <a:solidFill>
                <a:srgbClr val="FF0000"/>
              </a:solidFill>
              <a:latin typeface="微软雅黑" panose="020B0503020204020204" pitchFamily="34" charset="-122"/>
              <a:ea typeface="微软雅黑" panose="020B0503020204020204" pitchFamily="34" charset="-122"/>
              <a:cs typeface="+mj-cs"/>
            </a:endParaRPr>
          </a:p>
        </p:txBody>
      </p:sp>
      <p:sp>
        <p:nvSpPr>
          <p:cNvPr id="32771" name="内容占位符 2"/>
          <p:cNvSpPr>
            <a:spLocks noGrp="1"/>
          </p:cNvSpPr>
          <p:nvPr>
            <p:ph idx="1"/>
          </p:nvPr>
        </p:nvSpPr>
        <p:spPr>
          <a:xfrm>
            <a:off x="357188" y="1285875"/>
            <a:ext cx="8501062" cy="5072063"/>
          </a:xfrm>
          <a:ln/>
        </p:spPr>
        <p:txBody>
          <a:bodyPr vert="horz" wrap="square" lIns="91440" tIns="45720" rIns="91440" bIns="45720" anchor="t" anchorCtr="0"/>
          <a:p>
            <a:pPr/>
            <a:r>
              <a:rPr lang="zh-CN" altLang="en-US" kern="1200" dirty="0">
                <a:latin typeface="微软雅黑" panose="020B0503020204020204" pitchFamily="34" charset="-122"/>
                <a:ea typeface="微软雅黑" panose="020B0503020204020204" pitchFamily="34" charset="-122"/>
                <a:cs typeface="+mn-cs"/>
              </a:rPr>
              <a:t>一元化的应急指挥关系：一个人只接受另一个人的指挥命令</a:t>
            </a:r>
            <a:endParaRPr lang="en-US" altLang="zh-CN" kern="1200" dirty="0">
              <a:latin typeface="微软雅黑" panose="020B0503020204020204" pitchFamily="34" charset="-122"/>
              <a:ea typeface="微软雅黑" panose="020B0503020204020204" pitchFamily="34" charset="-122"/>
              <a:cs typeface="+mn-cs"/>
            </a:endParaRPr>
          </a:p>
          <a:p>
            <a:pPr/>
            <a:endParaRPr lang="zh-CN" altLang="en-US" kern="1200" dirty="0">
              <a:latin typeface="微软雅黑" panose="020B0503020204020204" pitchFamily="34" charset="-122"/>
              <a:ea typeface="微软雅黑" panose="020B0503020204020204" pitchFamily="34" charset="-122"/>
              <a:cs typeface="+mn-cs"/>
            </a:endParaRPr>
          </a:p>
        </p:txBody>
      </p:sp>
      <p:grpSp>
        <p:nvGrpSpPr>
          <p:cNvPr id="32772" name="组合 36"/>
          <p:cNvGrpSpPr>
            <a:grpSpLocks noChangeAspect="1"/>
          </p:cNvGrpSpPr>
          <p:nvPr/>
        </p:nvGrpSpPr>
        <p:grpSpPr>
          <a:xfrm>
            <a:off x="4713288" y="2781300"/>
            <a:ext cx="4538662" cy="3960813"/>
            <a:chOff x="5364088" y="1131586"/>
            <a:chExt cx="3384376" cy="2952333"/>
          </a:xfrm>
        </p:grpSpPr>
        <p:grpSp>
          <p:nvGrpSpPr>
            <p:cNvPr id="32784" name="组合 3"/>
            <p:cNvGrpSpPr/>
            <p:nvPr/>
          </p:nvGrpSpPr>
          <p:grpSpPr>
            <a:xfrm>
              <a:off x="5940152" y="1131586"/>
              <a:ext cx="2592286" cy="2952331"/>
              <a:chOff x="5076058" y="1131586"/>
              <a:chExt cx="2592286" cy="2952331"/>
            </a:xfrm>
          </p:grpSpPr>
          <p:sp>
            <p:nvSpPr>
              <p:cNvPr id="5" name="直角三角形 4"/>
              <p:cNvSpPr/>
              <p:nvPr/>
            </p:nvSpPr>
            <p:spPr>
              <a:xfrm rot="16200000">
                <a:off x="4896037" y="1311611"/>
                <a:ext cx="2952327" cy="2592285"/>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 name="直角三角形 5"/>
              <p:cNvSpPr/>
              <p:nvPr/>
            </p:nvSpPr>
            <p:spPr>
              <a:xfrm rot="16200000">
                <a:off x="5523918" y="1270287"/>
                <a:ext cx="2283123" cy="2005727"/>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直角三角形 6"/>
              <p:cNvSpPr/>
              <p:nvPr/>
            </p:nvSpPr>
            <p:spPr>
              <a:xfrm rot="16200000">
                <a:off x="6113612" y="1233039"/>
                <a:ext cx="1656185" cy="1453280"/>
              </a:xfrm>
              <a:prstGeom prst="rtTriangle">
                <a:avLst/>
              </a:prstGeom>
              <a:solidFill>
                <a:srgbClr val="F265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直角三角形 7"/>
              <p:cNvSpPr/>
              <p:nvPr/>
            </p:nvSpPr>
            <p:spPr>
              <a:xfrm rot="16200000">
                <a:off x="6654056" y="1197422"/>
                <a:ext cx="1080120" cy="948456"/>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cxnSp>
          <p:nvCxnSpPr>
            <p:cNvPr id="11" name="直接箭头连接符 10"/>
            <p:cNvCxnSpPr/>
            <p:nvPr/>
          </p:nvCxnSpPr>
          <p:spPr>
            <a:xfrm flipV="1">
              <a:off x="5724128" y="3435846"/>
              <a:ext cx="0" cy="64807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V="1">
              <a:off x="5724128" y="3435846"/>
              <a:ext cx="576064" cy="64807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flipV="1">
              <a:off x="6300192" y="2787774"/>
              <a:ext cx="576064" cy="648072"/>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V="1">
              <a:off x="6876256" y="2139702"/>
              <a:ext cx="576064" cy="648072"/>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V="1">
              <a:off x="7452320" y="1135380"/>
              <a:ext cx="914440" cy="1004322"/>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V="1">
              <a:off x="5724128" y="3435846"/>
              <a:ext cx="288032" cy="648072"/>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flipV="1">
              <a:off x="6012160" y="2787774"/>
              <a:ext cx="288032" cy="648072"/>
            </a:xfrm>
            <a:prstGeom prst="straightConnector1">
              <a:avLst/>
            </a:prstGeom>
            <a:ln>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V="1">
              <a:off x="6300192" y="2139702"/>
              <a:ext cx="288032" cy="648072"/>
            </a:xfrm>
            <a:prstGeom prst="straightConnector1">
              <a:avLst/>
            </a:prstGeom>
            <a:ln>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V="1">
              <a:off x="6588224" y="1131590"/>
              <a:ext cx="432048" cy="1008112"/>
            </a:xfrm>
            <a:prstGeom prst="straightConnector1">
              <a:avLst/>
            </a:prstGeom>
            <a:ln>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5391150" y="1131590"/>
              <a:ext cx="3141290" cy="1656184"/>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1" name="矩形 20"/>
            <p:cNvSpPr/>
            <p:nvPr/>
          </p:nvSpPr>
          <p:spPr>
            <a:xfrm>
              <a:off x="5868144" y="3723878"/>
              <a:ext cx="1224136" cy="3600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个体应对层</a:t>
              </a:r>
              <a:endPar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2" name="矩形 21"/>
            <p:cNvSpPr/>
            <p:nvPr/>
          </p:nvSpPr>
          <p:spPr>
            <a:xfrm>
              <a:off x="6444208" y="3075806"/>
              <a:ext cx="1224136" cy="3600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专业处置层</a:t>
              </a:r>
              <a:endPar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3" name="矩形 22"/>
            <p:cNvSpPr/>
            <p:nvPr/>
          </p:nvSpPr>
          <p:spPr>
            <a:xfrm>
              <a:off x="7020272" y="2427734"/>
              <a:ext cx="1152128" cy="3600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综合响应层</a:t>
              </a:r>
              <a:endPar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4" name="矩形 23"/>
            <p:cNvSpPr/>
            <p:nvPr/>
          </p:nvSpPr>
          <p:spPr>
            <a:xfrm>
              <a:off x="7524328" y="1851670"/>
              <a:ext cx="1224136" cy="3600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领导决策层</a:t>
              </a:r>
              <a:endPar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5" name="矩形 24"/>
            <p:cNvSpPr/>
            <p:nvPr/>
          </p:nvSpPr>
          <p:spPr>
            <a:xfrm>
              <a:off x="5364088" y="1419622"/>
              <a:ext cx="360040" cy="43204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战略</a:t>
              </a:r>
              <a:endPar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6" name="矩形 25"/>
            <p:cNvSpPr/>
            <p:nvPr/>
          </p:nvSpPr>
          <p:spPr>
            <a:xfrm>
              <a:off x="5364088" y="2139702"/>
              <a:ext cx="360040" cy="43204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战役</a:t>
              </a:r>
              <a:endPar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7" name="矩形 26"/>
            <p:cNvSpPr/>
            <p:nvPr/>
          </p:nvSpPr>
          <p:spPr>
            <a:xfrm>
              <a:off x="5364088" y="2931790"/>
              <a:ext cx="360040" cy="43204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战术</a:t>
              </a:r>
              <a:endPar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8" name="矩形 27"/>
            <p:cNvSpPr/>
            <p:nvPr/>
          </p:nvSpPr>
          <p:spPr>
            <a:xfrm>
              <a:off x="5364088" y="3579862"/>
              <a:ext cx="360040" cy="43204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技能</a:t>
              </a:r>
              <a:endPar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9" name="矩形 28"/>
            <p:cNvSpPr/>
            <p:nvPr/>
          </p:nvSpPr>
          <p:spPr>
            <a:xfrm rot="1496763">
              <a:off x="6513907" y="1419622"/>
              <a:ext cx="360040" cy="43204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全局</a:t>
              </a:r>
              <a:endPar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30" name="矩形 29"/>
            <p:cNvSpPr/>
            <p:nvPr/>
          </p:nvSpPr>
          <p:spPr>
            <a:xfrm rot="1496763">
              <a:off x="6158485" y="2227945"/>
              <a:ext cx="360040" cy="43204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区域</a:t>
              </a:r>
              <a:endPar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31" name="矩形 30"/>
            <p:cNvSpPr/>
            <p:nvPr/>
          </p:nvSpPr>
          <p:spPr>
            <a:xfrm rot="1496763">
              <a:off x="5937843" y="2771539"/>
              <a:ext cx="360040" cy="43204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场区</a:t>
              </a:r>
              <a:endPar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32" name="矩形 31"/>
            <p:cNvSpPr/>
            <p:nvPr/>
          </p:nvSpPr>
          <p:spPr>
            <a:xfrm rot="1496763">
              <a:off x="5654429" y="3380073"/>
              <a:ext cx="360040" cy="43204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岗位</a:t>
              </a:r>
              <a:endPar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cxnSp>
          <p:nvCxnSpPr>
            <p:cNvPr id="33" name="直接箭头连接符 32"/>
            <p:cNvCxnSpPr/>
            <p:nvPr/>
          </p:nvCxnSpPr>
          <p:spPr>
            <a:xfrm flipV="1">
              <a:off x="5724128" y="2787774"/>
              <a:ext cx="0" cy="648072"/>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flipV="1">
              <a:off x="5724128" y="2139702"/>
              <a:ext cx="0" cy="648072"/>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flipV="1">
              <a:off x="5724128" y="1131590"/>
              <a:ext cx="0" cy="1008112"/>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5391150" y="2780928"/>
              <a:ext cx="3141290" cy="1296144"/>
            </a:xfrm>
            <a:prstGeom prst="rect">
              <a:avLst/>
            </a:prstGeom>
            <a:no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32773" name="组合 19"/>
          <p:cNvGrpSpPr/>
          <p:nvPr/>
        </p:nvGrpSpPr>
        <p:grpSpPr>
          <a:xfrm>
            <a:off x="504825" y="2924175"/>
            <a:ext cx="3635375" cy="2089150"/>
            <a:chOff x="609600" y="2670435"/>
            <a:chExt cx="6505604" cy="3195777"/>
          </a:xfrm>
        </p:grpSpPr>
        <p:pic>
          <p:nvPicPr>
            <p:cNvPr id="32774" name="Picture 5"/>
            <p:cNvPicPr>
              <a:picLocks noChangeAspect="1"/>
            </p:cNvPicPr>
            <p:nvPr/>
          </p:nvPicPr>
          <p:blipFill>
            <a:blip r:embed="rId1"/>
            <a:stretch>
              <a:fillRect/>
            </a:stretch>
          </p:blipFill>
          <p:spPr>
            <a:xfrm>
              <a:off x="5929322" y="4286256"/>
              <a:ext cx="1185882" cy="1579956"/>
            </a:xfrm>
            <a:prstGeom prst="rect">
              <a:avLst/>
            </a:prstGeom>
            <a:noFill/>
            <a:ln w="9525">
              <a:noFill/>
            </a:ln>
          </p:spPr>
        </p:pic>
        <p:pic>
          <p:nvPicPr>
            <p:cNvPr id="32775" name="Picture 6"/>
            <p:cNvPicPr>
              <a:picLocks noChangeAspect="1"/>
            </p:cNvPicPr>
            <p:nvPr/>
          </p:nvPicPr>
          <p:blipFill>
            <a:blip r:embed="rId2"/>
            <a:stretch>
              <a:fillRect/>
            </a:stretch>
          </p:blipFill>
          <p:spPr>
            <a:xfrm>
              <a:off x="5214942" y="2670435"/>
              <a:ext cx="1100150" cy="1258631"/>
            </a:xfrm>
            <a:prstGeom prst="rect">
              <a:avLst/>
            </a:prstGeom>
            <a:noFill/>
            <a:ln w="9525">
              <a:noFill/>
            </a:ln>
          </p:spPr>
        </p:pic>
        <p:pic>
          <p:nvPicPr>
            <p:cNvPr id="32776" name="Picture 7"/>
            <p:cNvPicPr>
              <a:picLocks noChangeAspect="1"/>
            </p:cNvPicPr>
            <p:nvPr/>
          </p:nvPicPr>
          <p:blipFill>
            <a:blip r:embed="rId3"/>
            <a:stretch>
              <a:fillRect/>
            </a:stretch>
          </p:blipFill>
          <p:spPr>
            <a:xfrm>
              <a:off x="609600" y="4046517"/>
              <a:ext cx="819128" cy="1493858"/>
            </a:xfrm>
            <a:prstGeom prst="rect">
              <a:avLst/>
            </a:prstGeom>
            <a:noFill/>
            <a:ln w="9525">
              <a:noFill/>
            </a:ln>
          </p:spPr>
        </p:pic>
        <p:pic>
          <p:nvPicPr>
            <p:cNvPr id="32777" name="Picture 8"/>
            <p:cNvPicPr>
              <a:picLocks noChangeAspect="1"/>
            </p:cNvPicPr>
            <p:nvPr/>
          </p:nvPicPr>
          <p:blipFill>
            <a:blip r:embed="rId4"/>
            <a:stretch>
              <a:fillRect/>
            </a:stretch>
          </p:blipFill>
          <p:spPr>
            <a:xfrm>
              <a:off x="3352801" y="4223843"/>
              <a:ext cx="1433514" cy="1062545"/>
            </a:xfrm>
            <a:prstGeom prst="rect">
              <a:avLst/>
            </a:prstGeom>
            <a:noFill/>
            <a:ln w="9525">
              <a:noFill/>
            </a:ln>
          </p:spPr>
        </p:pic>
        <p:sp>
          <p:nvSpPr>
            <p:cNvPr id="32778" name="Line 10"/>
            <p:cNvSpPr/>
            <p:nvPr/>
          </p:nvSpPr>
          <p:spPr>
            <a:xfrm flipH="1">
              <a:off x="4786314" y="3857628"/>
              <a:ext cx="785818" cy="428628"/>
            </a:xfrm>
            <a:prstGeom prst="line">
              <a:avLst/>
            </a:prstGeom>
            <a:ln w="63500" cap="flat" cmpd="sng">
              <a:solidFill>
                <a:srgbClr val="FF0000"/>
              </a:solidFill>
              <a:prstDash val="solid"/>
              <a:headEnd type="none" w="med" len="med"/>
              <a:tailEnd type="triangle" w="med" len="med"/>
            </a:ln>
          </p:spPr>
        </p:sp>
        <p:sp>
          <p:nvSpPr>
            <p:cNvPr id="32779" name="Line 11"/>
            <p:cNvSpPr/>
            <p:nvPr/>
          </p:nvSpPr>
          <p:spPr>
            <a:xfrm flipH="1">
              <a:off x="1714480" y="4857760"/>
              <a:ext cx="1571636" cy="71438"/>
            </a:xfrm>
            <a:prstGeom prst="line">
              <a:avLst/>
            </a:prstGeom>
            <a:ln w="63500" cap="flat" cmpd="sng">
              <a:solidFill>
                <a:srgbClr val="FF0000"/>
              </a:solidFill>
              <a:prstDash val="solid"/>
              <a:headEnd type="none" w="med" len="med"/>
              <a:tailEnd type="triangle" w="med" len="med"/>
            </a:ln>
          </p:spPr>
        </p:sp>
        <p:sp>
          <p:nvSpPr>
            <p:cNvPr id="32780" name="Freeform 12"/>
            <p:cNvSpPr/>
            <p:nvPr/>
          </p:nvSpPr>
          <p:spPr>
            <a:xfrm>
              <a:off x="1571605" y="4876801"/>
              <a:ext cx="4600597" cy="834373"/>
            </a:xfrm>
            <a:custGeom>
              <a:avLst/>
              <a:gdLst>
                <a:gd name="txL" fmla="*/ 0 w 2688"/>
                <a:gd name="txT" fmla="*/ 0 h 872"/>
                <a:gd name="txR" fmla="*/ 2688 w 2688"/>
                <a:gd name="txB" fmla="*/ 872 h 872"/>
              </a:gdLst>
              <a:ahLst/>
              <a:cxnLst>
                <a:cxn ang="0">
                  <a:pos x="2688" y="0"/>
                </a:cxn>
                <a:cxn ang="0">
                  <a:pos x="1728" y="816"/>
                </a:cxn>
                <a:cxn ang="0">
                  <a:pos x="0" y="336"/>
                </a:cxn>
              </a:cxnLst>
              <a:rect l="txL" t="txT" r="txR" b="txB"/>
              <a:pathLst>
                <a:path w="2688" h="872">
                  <a:moveTo>
                    <a:pt x="2688" y="0"/>
                  </a:moveTo>
                  <a:cubicBezTo>
                    <a:pt x="2432" y="380"/>
                    <a:pt x="2176" y="760"/>
                    <a:pt x="1728" y="816"/>
                  </a:cubicBezTo>
                  <a:cubicBezTo>
                    <a:pt x="1280" y="872"/>
                    <a:pt x="640" y="604"/>
                    <a:pt x="0" y="336"/>
                  </a:cubicBezTo>
                </a:path>
              </a:pathLst>
            </a:custGeom>
            <a:noFill/>
            <a:ln w="63500" cap="flat" cmpd="sng">
              <a:solidFill>
                <a:srgbClr val="0070C0"/>
              </a:solidFill>
              <a:prstDash val="solid"/>
              <a:round/>
              <a:headEnd type="none" w="med" len="med"/>
              <a:tailEnd type="triangle" w="med" len="lg"/>
            </a:ln>
          </p:spPr>
          <p:txBody>
            <a:bodyPr/>
            <a:p>
              <a:pPr>
                <a:buNone/>
              </a:pPr>
              <a:endParaRPr lang="zh-CN" altLang="en-US" dirty="0">
                <a:latin typeface="Arial" panose="020B0604020202020204" pitchFamily="34" charset="0"/>
                <a:ea typeface="宋体" panose="02010600030101010101" pitchFamily="2" charset="-122"/>
              </a:endParaRPr>
            </a:p>
          </p:txBody>
        </p:sp>
        <p:pic>
          <p:nvPicPr>
            <p:cNvPr id="32781" name="Picture 13"/>
            <p:cNvPicPr>
              <a:picLocks noChangeAspect="1"/>
            </p:cNvPicPr>
            <p:nvPr/>
          </p:nvPicPr>
          <p:blipFill>
            <a:blip r:embed="rId5"/>
            <a:stretch>
              <a:fillRect/>
            </a:stretch>
          </p:blipFill>
          <p:spPr>
            <a:xfrm>
              <a:off x="3286116" y="2714620"/>
              <a:ext cx="1265501" cy="1027121"/>
            </a:xfrm>
            <a:prstGeom prst="rect">
              <a:avLst/>
            </a:prstGeom>
            <a:noFill/>
            <a:ln w="9525">
              <a:noFill/>
            </a:ln>
          </p:spPr>
        </p:pic>
        <p:sp>
          <p:nvSpPr>
            <p:cNvPr id="32782" name="Freeform 14"/>
            <p:cNvSpPr/>
            <p:nvPr/>
          </p:nvSpPr>
          <p:spPr>
            <a:xfrm>
              <a:off x="1676400" y="3643314"/>
              <a:ext cx="1538278" cy="928686"/>
            </a:xfrm>
            <a:custGeom>
              <a:avLst/>
              <a:gdLst>
                <a:gd name="txL" fmla="*/ 0 w 768"/>
                <a:gd name="txT" fmla="*/ 0 h 720"/>
                <a:gd name="txR" fmla="*/ 768 w 768"/>
                <a:gd name="txB" fmla="*/ 720 h 720"/>
              </a:gdLst>
              <a:ahLst/>
              <a:cxnLst>
                <a:cxn ang="0">
                  <a:pos x="768" y="0"/>
                </a:cxn>
                <a:cxn ang="0">
                  <a:pos x="480" y="96"/>
                </a:cxn>
                <a:cxn ang="0">
                  <a:pos x="624" y="432"/>
                </a:cxn>
                <a:cxn ang="0">
                  <a:pos x="144" y="384"/>
                </a:cxn>
                <a:cxn ang="0">
                  <a:pos x="0" y="720"/>
                </a:cxn>
              </a:cxnLst>
              <a:rect l="txL" t="txT" r="txR" b="txB"/>
              <a:pathLst>
                <a:path w="768" h="720">
                  <a:moveTo>
                    <a:pt x="768" y="0"/>
                  </a:moveTo>
                  <a:cubicBezTo>
                    <a:pt x="636" y="12"/>
                    <a:pt x="504" y="24"/>
                    <a:pt x="480" y="96"/>
                  </a:cubicBezTo>
                  <a:cubicBezTo>
                    <a:pt x="456" y="168"/>
                    <a:pt x="680" y="384"/>
                    <a:pt x="624" y="432"/>
                  </a:cubicBezTo>
                  <a:cubicBezTo>
                    <a:pt x="568" y="480"/>
                    <a:pt x="248" y="336"/>
                    <a:pt x="144" y="384"/>
                  </a:cubicBezTo>
                  <a:cubicBezTo>
                    <a:pt x="40" y="432"/>
                    <a:pt x="24" y="656"/>
                    <a:pt x="0" y="720"/>
                  </a:cubicBezTo>
                </a:path>
              </a:pathLst>
            </a:custGeom>
            <a:noFill/>
            <a:ln w="38100" cap="rnd" cmpd="sng">
              <a:solidFill>
                <a:srgbClr val="C00000"/>
              </a:solidFill>
              <a:prstDash val="sysDot"/>
              <a:round/>
              <a:headEnd type="none" w="med" len="med"/>
              <a:tailEnd type="stealth" w="med" len="med"/>
            </a:ln>
          </p:spPr>
          <p:txBody>
            <a:bodyPr/>
            <a:p>
              <a:pPr>
                <a:buNone/>
              </a:pPr>
              <a:endParaRPr lang="zh-CN" altLang="en-US" dirty="0">
                <a:latin typeface="Arial" panose="020B0604020202020204" pitchFamily="34" charset="0"/>
                <a:ea typeface="宋体" panose="02010600030101010101" pitchFamily="2" charset="-122"/>
              </a:endParaRPr>
            </a:p>
          </p:txBody>
        </p:sp>
        <p:sp>
          <p:nvSpPr>
            <p:cNvPr id="32783" name="Text Box 16"/>
            <p:cNvSpPr txBox="1"/>
            <p:nvPr/>
          </p:nvSpPr>
          <p:spPr>
            <a:xfrm>
              <a:off x="747714" y="3691598"/>
              <a:ext cx="966766" cy="523220"/>
            </a:xfrm>
            <a:prstGeom prst="rect">
              <a:avLst/>
            </a:prstGeom>
            <a:noFill/>
            <a:ln w="9525">
              <a:noFill/>
            </a:ln>
          </p:spPr>
          <p:txBody>
            <a:bodyPr>
              <a:spAutoFit/>
            </a:bodyPr>
            <a:p>
              <a:pPr eaLnBrk="0" hangingPunct="0">
                <a:spcBef>
                  <a:spcPct val="50000"/>
                </a:spcBef>
                <a:buNone/>
              </a:pPr>
              <a:r>
                <a:rPr lang="en-US" altLang="zh-TW" sz="2800" b="1" i="1" dirty="0">
                  <a:solidFill>
                    <a:srgbClr val="FF0066"/>
                  </a:solidFill>
                  <a:latin typeface="Arial" panose="020B0604020202020204" pitchFamily="34" charset="0"/>
                  <a:ea typeface="PMingLiU" panose="02020500000000000000" pitchFamily="18" charset="-120"/>
                </a:rPr>
                <a:t>﹖</a:t>
              </a:r>
              <a:r>
                <a:rPr lang="zh-TW" altLang="en-US" sz="2800" i="1" dirty="0">
                  <a:solidFill>
                    <a:srgbClr val="FF0066"/>
                  </a:solidFill>
                  <a:latin typeface="Arial" panose="020B0604020202020204" pitchFamily="34" charset="0"/>
                  <a:ea typeface="PMingLiU" panose="02020500000000000000" pitchFamily="18" charset="-120"/>
                </a:rPr>
                <a:t>！</a:t>
              </a:r>
              <a:endParaRPr lang="zh-TW" altLang="en-US" sz="2800" i="1" dirty="0">
                <a:solidFill>
                  <a:srgbClr val="FF0066"/>
                </a:solidFill>
                <a:latin typeface="Arial" panose="020B0604020202020204" pitchFamily="34" charset="0"/>
                <a:ea typeface="PMingLiU" panose="02020500000000000000" pitchFamily="18" charset="-120"/>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标题 1"/>
          <p:cNvSpPr>
            <a:spLocks noGrp="1"/>
          </p:cNvSpPr>
          <p:nvPr>
            <p:ph type="title"/>
          </p:nvPr>
        </p:nvSpPr>
        <p:spPr>
          <a:ln/>
        </p:spPr>
        <p:txBody>
          <a:bodyPr vert="horz" wrap="square" lIns="91440" tIns="45720" rIns="91440" bIns="45720" anchor="ctr" anchorCtr="0"/>
          <a:p>
            <a:pPr>
              <a:buNone/>
            </a:pPr>
            <a:endParaRPr lang="zh-CN" altLang="en-US" kern="1200" dirty="0">
              <a:solidFill>
                <a:srgbClr val="FF0000"/>
              </a:solidFill>
              <a:latin typeface="微软雅黑" panose="020B0503020204020204" pitchFamily="34" charset="-122"/>
              <a:ea typeface="微软雅黑" panose="020B0503020204020204" pitchFamily="34" charset="-122"/>
              <a:cs typeface="+mj-cs"/>
            </a:endParaRPr>
          </a:p>
        </p:txBody>
      </p:sp>
      <p:sp>
        <p:nvSpPr>
          <p:cNvPr id="33795" name="内容占位符 2"/>
          <p:cNvSpPr>
            <a:spLocks noGrp="1"/>
          </p:cNvSpPr>
          <p:nvPr>
            <p:ph idx="1"/>
          </p:nvPr>
        </p:nvSpPr>
        <p:spPr>
          <a:xfrm>
            <a:off x="357188" y="1285875"/>
            <a:ext cx="8501062" cy="5072063"/>
          </a:xfrm>
          <a:ln/>
        </p:spPr>
        <p:txBody>
          <a:bodyPr vert="horz" wrap="square" lIns="91440" tIns="45720" rIns="91440" bIns="45720" anchor="t" anchorCtr="0"/>
          <a:p>
            <a:pPr/>
            <a:r>
              <a:rPr lang="zh-CN" altLang="en-US" kern="1200" dirty="0">
                <a:latin typeface="微软雅黑" panose="020B0503020204020204" pitchFamily="34" charset="-122"/>
                <a:ea typeface="微软雅黑" panose="020B0503020204020204" pitchFamily="34" charset="-122"/>
                <a:cs typeface="+mn-cs"/>
              </a:rPr>
              <a:t>尽快推动应急组织指挥体系的形成</a:t>
            </a:r>
            <a:endParaRPr lang="zh-CN" altLang="en-US" kern="1200" dirty="0">
              <a:latin typeface="微软雅黑" panose="020B0503020204020204" pitchFamily="34" charset="-122"/>
              <a:ea typeface="微软雅黑" panose="020B0503020204020204" pitchFamily="34" charset="-122"/>
              <a:cs typeface="+mn-cs"/>
            </a:endParaRPr>
          </a:p>
        </p:txBody>
      </p:sp>
      <p:sp>
        <p:nvSpPr>
          <p:cNvPr id="4" name="圆角矩形 3"/>
          <p:cNvSpPr/>
          <p:nvPr/>
        </p:nvSpPr>
        <p:spPr>
          <a:xfrm>
            <a:off x="0" y="5753100"/>
            <a:ext cx="9144000" cy="57626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 name="矩形 4"/>
          <p:cNvSpPr/>
          <p:nvPr/>
        </p:nvSpPr>
        <p:spPr>
          <a:xfrm>
            <a:off x="107950" y="5826125"/>
            <a:ext cx="1150938" cy="4318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专业处置</a:t>
            </a:r>
            <a:endPar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6" name="椭圆 5"/>
          <p:cNvSpPr/>
          <p:nvPr/>
        </p:nvSpPr>
        <p:spPr>
          <a:xfrm>
            <a:off x="1547813" y="5249863"/>
            <a:ext cx="1008063" cy="36036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辖区</a:t>
            </a:r>
            <a:endPar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7" name="椭圆 6"/>
          <p:cNvSpPr/>
          <p:nvPr/>
        </p:nvSpPr>
        <p:spPr>
          <a:xfrm>
            <a:off x="1547813" y="5897563"/>
            <a:ext cx="1008063" cy="36036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医疗</a:t>
            </a:r>
            <a:endPar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8" name="椭圆 7"/>
          <p:cNvSpPr/>
          <p:nvPr/>
        </p:nvSpPr>
        <p:spPr>
          <a:xfrm>
            <a:off x="6673850" y="5897563"/>
            <a:ext cx="1009650" cy="36036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消防</a:t>
            </a:r>
            <a:endPar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9" name="椭圆 8"/>
          <p:cNvSpPr/>
          <p:nvPr/>
        </p:nvSpPr>
        <p:spPr>
          <a:xfrm>
            <a:off x="5392738" y="5897563"/>
            <a:ext cx="1008063" cy="36036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安监</a:t>
            </a:r>
            <a:endPar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0" name="椭圆 9"/>
          <p:cNvSpPr/>
          <p:nvPr/>
        </p:nvSpPr>
        <p:spPr>
          <a:xfrm>
            <a:off x="7956550" y="5897563"/>
            <a:ext cx="1008063" cy="36036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相关单位</a:t>
            </a:r>
            <a:endPar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1" name="椭圆 10"/>
          <p:cNvSpPr/>
          <p:nvPr/>
        </p:nvSpPr>
        <p:spPr>
          <a:xfrm>
            <a:off x="2828925" y="5897563"/>
            <a:ext cx="1008063" cy="36036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环境</a:t>
            </a:r>
            <a:endPar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2" name="圆角矩形 11"/>
          <p:cNvSpPr/>
          <p:nvPr/>
        </p:nvSpPr>
        <p:spPr>
          <a:xfrm>
            <a:off x="5724525" y="3160713"/>
            <a:ext cx="1655763" cy="649288"/>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总指挥部</a:t>
            </a:r>
            <a:endParaRPr kumimoji="0" lang="zh-CN" altLang="en-US"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3" name="圆角矩形 12"/>
          <p:cNvSpPr/>
          <p:nvPr/>
        </p:nvSpPr>
        <p:spPr>
          <a:xfrm>
            <a:off x="3203575" y="4313238"/>
            <a:ext cx="1655763" cy="504825"/>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新闻中心</a:t>
            </a:r>
            <a:endParaRPr kumimoji="0" lang="zh-CN" altLang="en-US" sz="18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4" name="圆角矩形 13"/>
          <p:cNvSpPr/>
          <p:nvPr/>
        </p:nvSpPr>
        <p:spPr>
          <a:xfrm>
            <a:off x="5724525" y="4313238"/>
            <a:ext cx="1655763" cy="504825"/>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现场指挥部</a:t>
            </a:r>
            <a:endParaRPr kumimoji="0" lang="zh-CN" altLang="en-US" sz="18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cxnSp>
        <p:nvCxnSpPr>
          <p:cNvPr id="15" name="直接连接符 14"/>
          <p:cNvCxnSpPr>
            <a:stCxn id="13" idx="2"/>
            <a:endCxn id="6" idx="0"/>
          </p:cNvCxnSpPr>
          <p:nvPr/>
        </p:nvCxnSpPr>
        <p:spPr>
          <a:xfrm flipH="1">
            <a:off x="2051050" y="4818063"/>
            <a:ext cx="1981200" cy="431800"/>
          </a:xfrm>
          <a:prstGeom prst="line">
            <a:avLst/>
          </a:prstGeom>
          <a:ln w="1905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a:stCxn id="13" idx="2"/>
            <a:endCxn id="7" idx="0"/>
          </p:cNvCxnSpPr>
          <p:nvPr/>
        </p:nvCxnSpPr>
        <p:spPr>
          <a:xfrm flipH="1">
            <a:off x="2051050" y="4818063"/>
            <a:ext cx="1981200" cy="1079500"/>
          </a:xfrm>
          <a:prstGeom prst="line">
            <a:avLst/>
          </a:prstGeom>
          <a:ln w="1905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a:stCxn id="13" idx="2"/>
            <a:endCxn id="8" idx="0"/>
          </p:cNvCxnSpPr>
          <p:nvPr/>
        </p:nvCxnSpPr>
        <p:spPr>
          <a:xfrm>
            <a:off x="4032250" y="4818063"/>
            <a:ext cx="3146425" cy="1079500"/>
          </a:xfrm>
          <a:prstGeom prst="line">
            <a:avLst/>
          </a:prstGeom>
          <a:ln w="1905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13" idx="2"/>
            <a:endCxn id="9" idx="0"/>
          </p:cNvCxnSpPr>
          <p:nvPr/>
        </p:nvCxnSpPr>
        <p:spPr>
          <a:xfrm>
            <a:off x="4032250" y="4818063"/>
            <a:ext cx="1865313" cy="1079500"/>
          </a:xfrm>
          <a:prstGeom prst="line">
            <a:avLst/>
          </a:prstGeom>
          <a:ln w="1905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19" name="直接连接符 18"/>
          <p:cNvCxnSpPr>
            <a:stCxn id="13" idx="2"/>
            <a:endCxn id="11" idx="0"/>
          </p:cNvCxnSpPr>
          <p:nvPr/>
        </p:nvCxnSpPr>
        <p:spPr>
          <a:xfrm flipH="1">
            <a:off x="3333750" y="4818063"/>
            <a:ext cx="698500" cy="1079500"/>
          </a:xfrm>
          <a:prstGeom prst="line">
            <a:avLst/>
          </a:prstGeom>
          <a:ln w="1905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a:stCxn id="13" idx="2"/>
            <a:endCxn id="10" idx="0"/>
          </p:cNvCxnSpPr>
          <p:nvPr/>
        </p:nvCxnSpPr>
        <p:spPr>
          <a:xfrm>
            <a:off x="4032250" y="4818063"/>
            <a:ext cx="4427538" cy="1079500"/>
          </a:xfrm>
          <a:prstGeom prst="line">
            <a:avLst/>
          </a:prstGeom>
          <a:ln w="1905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a:stCxn id="14" idx="2"/>
            <a:endCxn id="6" idx="0"/>
          </p:cNvCxnSpPr>
          <p:nvPr/>
        </p:nvCxnSpPr>
        <p:spPr>
          <a:xfrm flipH="1">
            <a:off x="2051050" y="4818063"/>
            <a:ext cx="4500563" cy="431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a:stCxn id="14" idx="2"/>
            <a:endCxn id="7" idx="0"/>
          </p:cNvCxnSpPr>
          <p:nvPr/>
        </p:nvCxnSpPr>
        <p:spPr>
          <a:xfrm flipH="1">
            <a:off x="2051050" y="4818063"/>
            <a:ext cx="4500563" cy="10795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a:stCxn id="14" idx="2"/>
            <a:endCxn id="8" idx="0"/>
          </p:cNvCxnSpPr>
          <p:nvPr/>
        </p:nvCxnSpPr>
        <p:spPr>
          <a:xfrm>
            <a:off x="6551613" y="4818063"/>
            <a:ext cx="627063" cy="10795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4" idx="2"/>
            <a:endCxn id="10" idx="0"/>
          </p:cNvCxnSpPr>
          <p:nvPr/>
        </p:nvCxnSpPr>
        <p:spPr>
          <a:xfrm>
            <a:off x="6551613" y="4818063"/>
            <a:ext cx="1908175" cy="10795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4" idx="2"/>
            <a:endCxn id="9" idx="0"/>
          </p:cNvCxnSpPr>
          <p:nvPr/>
        </p:nvCxnSpPr>
        <p:spPr>
          <a:xfrm flipH="1">
            <a:off x="5897563" y="4818063"/>
            <a:ext cx="654050" cy="10795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4" idx="2"/>
            <a:endCxn id="11" idx="0"/>
          </p:cNvCxnSpPr>
          <p:nvPr/>
        </p:nvCxnSpPr>
        <p:spPr>
          <a:xfrm flipH="1">
            <a:off x="3333750" y="4818063"/>
            <a:ext cx="3217863" cy="10795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endCxn id="14" idx="1"/>
          </p:cNvCxnSpPr>
          <p:nvPr/>
        </p:nvCxnSpPr>
        <p:spPr>
          <a:xfrm>
            <a:off x="4859338" y="4565650"/>
            <a:ext cx="865188" cy="0"/>
          </a:xfrm>
          <a:prstGeom prst="line">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8" name="椭圆 27"/>
          <p:cNvSpPr/>
          <p:nvPr/>
        </p:nvSpPr>
        <p:spPr>
          <a:xfrm>
            <a:off x="4111625" y="5897563"/>
            <a:ext cx="1008063" cy="36036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endPar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cxnSp>
        <p:nvCxnSpPr>
          <p:cNvPr id="29" name="直接连接符 28"/>
          <p:cNvCxnSpPr>
            <a:stCxn id="13" idx="2"/>
            <a:endCxn id="28" idx="0"/>
          </p:cNvCxnSpPr>
          <p:nvPr/>
        </p:nvCxnSpPr>
        <p:spPr>
          <a:xfrm>
            <a:off x="4032250" y="4818063"/>
            <a:ext cx="582613" cy="1079500"/>
          </a:xfrm>
          <a:prstGeom prst="line">
            <a:avLst/>
          </a:prstGeom>
          <a:ln w="1905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30" name="直接连接符 29"/>
          <p:cNvCxnSpPr>
            <a:stCxn id="14" idx="2"/>
            <a:endCxn id="28" idx="0"/>
          </p:cNvCxnSpPr>
          <p:nvPr/>
        </p:nvCxnSpPr>
        <p:spPr>
          <a:xfrm flipH="1">
            <a:off x="4614863" y="4818063"/>
            <a:ext cx="1936750" cy="10795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左右箭头 30"/>
          <p:cNvSpPr/>
          <p:nvPr/>
        </p:nvSpPr>
        <p:spPr>
          <a:xfrm rot="16200000">
            <a:off x="6335713" y="2620963"/>
            <a:ext cx="431800" cy="215900"/>
          </a:xfrm>
          <a:prstGeom prst="leftRightArrow">
            <a:avLst/>
          </a:prstGeom>
          <a:solidFill>
            <a:srgbClr val="FF4242"/>
          </a:solidFill>
          <a:ln>
            <a:solidFill>
              <a:srgbClr val="FF4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2" name="云形 31"/>
          <p:cNvSpPr/>
          <p:nvPr/>
        </p:nvSpPr>
        <p:spPr>
          <a:xfrm>
            <a:off x="1331913" y="3952875"/>
            <a:ext cx="1223963" cy="115252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smtClean="0">
                <a:ln>
                  <a:noFill/>
                </a:ln>
                <a:solidFill>
                  <a:srgbClr val="002060"/>
                </a:solidFill>
                <a:effectLst/>
                <a:uLnTx/>
                <a:uFillTx/>
                <a:latin typeface="微软雅黑" panose="020B0503020204020204" pitchFamily="34" charset="-122"/>
                <a:ea typeface="微软雅黑" panose="020B0503020204020204" pitchFamily="34" charset="-122"/>
                <a:cs typeface="+mn-cs"/>
              </a:rPr>
              <a:t>社会</a:t>
            </a:r>
            <a:endParaRPr kumimoji="0" lang="en-US" altLang="zh-CN" sz="1600" b="1" i="0" u="none" strike="noStrike" kern="1200" cap="none" spc="0" normalizeH="0" baseline="0" noProof="0" dirty="0" smtClean="0">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smtClean="0">
                <a:ln>
                  <a:noFill/>
                </a:ln>
                <a:solidFill>
                  <a:srgbClr val="002060"/>
                </a:solidFill>
                <a:effectLst/>
                <a:uLnTx/>
                <a:uFillTx/>
                <a:latin typeface="微软雅黑" panose="020B0503020204020204" pitchFamily="34" charset="-122"/>
                <a:ea typeface="微软雅黑" panose="020B0503020204020204" pitchFamily="34" charset="-122"/>
                <a:cs typeface="+mn-cs"/>
              </a:rPr>
              <a:t>媒体</a:t>
            </a:r>
            <a:endParaRPr kumimoji="0" lang="zh-CN" altLang="en-US" sz="16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33" name="圆角矩形 32"/>
          <p:cNvSpPr/>
          <p:nvPr/>
        </p:nvSpPr>
        <p:spPr>
          <a:xfrm>
            <a:off x="6084888" y="1720850"/>
            <a:ext cx="935038" cy="649288"/>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工作组</a:t>
            </a:r>
            <a:endPar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cxnSp>
        <p:nvCxnSpPr>
          <p:cNvPr id="34" name="直接连接符 33"/>
          <p:cNvCxnSpPr>
            <a:stCxn id="12" idx="2"/>
            <a:endCxn id="14" idx="0"/>
          </p:cNvCxnSpPr>
          <p:nvPr/>
        </p:nvCxnSpPr>
        <p:spPr>
          <a:xfrm>
            <a:off x="6551613" y="3810000"/>
            <a:ext cx="0" cy="503238"/>
          </a:xfrm>
          <a:prstGeom prst="line">
            <a:avLst/>
          </a:prstGeom>
          <a:ln w="38100">
            <a:solidFill>
              <a:srgbClr val="FF424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 name="形状 34"/>
          <p:cNvCxnSpPr>
            <a:stCxn id="12" idx="1"/>
            <a:endCxn id="13" idx="0"/>
          </p:cNvCxnSpPr>
          <p:nvPr/>
        </p:nvCxnSpPr>
        <p:spPr>
          <a:xfrm rot="10800000" flipV="1">
            <a:off x="4032250" y="3486150"/>
            <a:ext cx="1692275" cy="827088"/>
          </a:xfrm>
          <a:prstGeom prst="bentConnector2">
            <a:avLst/>
          </a:prstGeom>
          <a:ln w="38100">
            <a:solidFill>
              <a:srgbClr val="F2650E"/>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107950" y="6381750"/>
            <a:ext cx="1150938" cy="4318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先期处置</a:t>
            </a:r>
            <a:endPar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37" name="左右箭头 36"/>
          <p:cNvSpPr/>
          <p:nvPr/>
        </p:nvSpPr>
        <p:spPr>
          <a:xfrm>
            <a:off x="2700338" y="4457700"/>
            <a:ext cx="358775" cy="215900"/>
          </a:xfrm>
          <a:prstGeom prst="lef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爆炸形 2 37"/>
          <p:cNvSpPr/>
          <p:nvPr/>
        </p:nvSpPr>
        <p:spPr>
          <a:xfrm>
            <a:off x="6084888" y="6329363"/>
            <a:ext cx="1655763" cy="431800"/>
          </a:xfrm>
          <a:prstGeom prst="irregularSeal2">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事件</a:t>
            </a:r>
            <a:endParaRPr kumimoji="0" lang="zh-CN" altLang="en-US" sz="14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39" name="椭圆 38"/>
          <p:cNvSpPr/>
          <p:nvPr/>
        </p:nvSpPr>
        <p:spPr>
          <a:xfrm>
            <a:off x="7956550" y="6453188"/>
            <a:ext cx="1008063" cy="3603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事故企业</a:t>
            </a:r>
            <a:endPar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40" name="椭圆 39"/>
          <p:cNvSpPr/>
          <p:nvPr/>
        </p:nvSpPr>
        <p:spPr>
          <a:xfrm>
            <a:off x="1547813" y="6453188"/>
            <a:ext cx="1008063" cy="360363"/>
          </a:xfrm>
          <a:prstGeom prst="ellipse">
            <a:avLst/>
          </a:prstGeom>
          <a:solidFill>
            <a:srgbClr val="E5FEFF"/>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周边社区</a:t>
            </a:r>
            <a:endPar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41" name="矩形 40"/>
          <p:cNvSpPr/>
          <p:nvPr/>
        </p:nvSpPr>
        <p:spPr>
          <a:xfrm>
            <a:off x="7451725" y="1720850"/>
            <a:ext cx="1657350" cy="649288"/>
          </a:xfrm>
          <a:prstGeom prst="rect">
            <a:avLst/>
          </a:prstGeom>
          <a:solidFill>
            <a:srgbClr val="66FF3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国家</a:t>
            </a:r>
            <a:endPar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42" name="矩形 41"/>
          <p:cNvSpPr/>
          <p:nvPr/>
        </p:nvSpPr>
        <p:spPr>
          <a:xfrm>
            <a:off x="7451725" y="2370138"/>
            <a:ext cx="1657350" cy="647700"/>
          </a:xfrm>
          <a:prstGeom prst="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省（直辖市、自治区、兵团）</a:t>
            </a:r>
            <a:endPar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43" name="矩形 42"/>
          <p:cNvSpPr/>
          <p:nvPr/>
        </p:nvSpPr>
        <p:spPr>
          <a:xfrm>
            <a:off x="6084888" y="2441575"/>
            <a:ext cx="431800" cy="576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指导</a:t>
            </a:r>
            <a:endPar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44" name="矩形 43"/>
          <p:cNvSpPr/>
          <p:nvPr/>
        </p:nvSpPr>
        <p:spPr>
          <a:xfrm>
            <a:off x="7451725" y="3160713"/>
            <a:ext cx="1657350" cy="649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统一领导 统筹全局</a:t>
            </a:r>
            <a:endParaRPr kumimoji="0" lang="en-US" altLang="zh-CN" sz="14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45" name="矩形 44"/>
          <p:cNvSpPr/>
          <p:nvPr/>
        </p:nvSpPr>
        <p:spPr>
          <a:xfrm>
            <a:off x="7451725" y="4313238"/>
            <a:ext cx="1657350"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指挥协调 分工协作</a:t>
            </a:r>
            <a:endParaRPr kumimoji="0" lang="en-US" altLang="zh-CN" sz="14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46" name="矩形 45"/>
          <p:cNvSpPr/>
          <p:nvPr/>
        </p:nvSpPr>
        <p:spPr>
          <a:xfrm>
            <a:off x="107950" y="5178425"/>
            <a:ext cx="1150938" cy="4318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社会动员</a:t>
            </a:r>
            <a:endPar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cxnSp>
        <p:nvCxnSpPr>
          <p:cNvPr id="47" name="直接箭头连接符 46"/>
          <p:cNvCxnSpPr>
            <a:stCxn id="41" idx="1"/>
            <a:endCxn id="33" idx="3"/>
          </p:cNvCxnSpPr>
          <p:nvPr/>
        </p:nvCxnSpPr>
        <p:spPr>
          <a:xfrm flipH="1">
            <a:off x="7019925" y="2044700"/>
            <a:ext cx="431800" cy="0"/>
          </a:xfrm>
          <a:prstGeom prst="straightConnector1">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8" name="下箭头 47"/>
          <p:cNvSpPr/>
          <p:nvPr/>
        </p:nvSpPr>
        <p:spPr>
          <a:xfrm rot="3009402">
            <a:off x="7208044" y="2861469"/>
            <a:ext cx="360363" cy="431800"/>
          </a:xfrm>
          <a:prstGeom prst="downArrow">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9" name="下箭头 48"/>
          <p:cNvSpPr/>
          <p:nvPr/>
        </p:nvSpPr>
        <p:spPr>
          <a:xfrm rot="3009402">
            <a:off x="7265194" y="4013994"/>
            <a:ext cx="360363" cy="431800"/>
          </a:xfrm>
          <a:prstGeom prst="downArrow">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0" name="下箭头 49"/>
          <p:cNvSpPr/>
          <p:nvPr/>
        </p:nvSpPr>
        <p:spPr>
          <a:xfrm rot="3009402">
            <a:off x="4672806" y="4037806"/>
            <a:ext cx="360363" cy="431800"/>
          </a:xfrm>
          <a:prstGeom prst="downArrow">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1" name="矩形 50"/>
          <p:cNvSpPr/>
          <p:nvPr/>
        </p:nvSpPr>
        <p:spPr>
          <a:xfrm>
            <a:off x="6588125" y="2441575"/>
            <a:ext cx="431800" cy="576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支持</a:t>
            </a:r>
            <a:endPar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33844" name="内容占位符 6"/>
          <p:cNvSpPr txBox="1"/>
          <p:nvPr/>
        </p:nvSpPr>
        <p:spPr>
          <a:xfrm>
            <a:off x="34925" y="1916113"/>
            <a:ext cx="4968875" cy="1441450"/>
          </a:xfrm>
          <a:prstGeom prst="rect">
            <a:avLst/>
          </a:prstGeom>
          <a:solidFill>
            <a:schemeClr val="bg1"/>
          </a:solidFill>
          <a:ln w="9525" cap="flat" cmpd="sng">
            <a:solidFill>
              <a:schemeClr val="tx1"/>
            </a:solidFill>
            <a:prstDash val="solid"/>
            <a:miter/>
            <a:headEnd type="none" w="med" len="med"/>
            <a:tailEnd type="none" w="med" len="med"/>
          </a:ln>
        </p:spPr>
        <p:txBody>
          <a:bodyPr lIns="36000" rIns="36000" anchor="ctr" anchorCtr="0"/>
          <a:p>
            <a:pPr algn="just">
              <a:lnSpc>
                <a:spcPts val="2300"/>
              </a:lnSpc>
              <a:buClr>
                <a:schemeClr val="accent2"/>
              </a:buClr>
              <a:buSzPct val="75000"/>
              <a:buNone/>
            </a:pPr>
            <a:r>
              <a:rPr lang="zh-CN" altLang="en-US" sz="2000" dirty="0">
                <a:latin typeface="微软雅黑" panose="020B0503020204020204" pitchFamily="34" charset="-122"/>
                <a:ea typeface="微软雅黑" panose="020B0503020204020204" pitchFamily="34" charset="-122"/>
              </a:rPr>
              <a:t>     在战争中要求有现代的指挥组织，第一在于指挥部里面要大有科学的组织形式，用组织来推动工作，而不是靠天才和自己头脑去空想。</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818" name="Picture 6" descr="北京木樨园京温跳楼女孩袁利亚消息被屏蔽 求真相！"/>
          <p:cNvPicPr>
            <a:picLocks noChangeAspect="1"/>
          </p:cNvPicPr>
          <p:nvPr/>
        </p:nvPicPr>
        <p:blipFill>
          <a:blip r:embed="rId1"/>
          <a:stretch>
            <a:fillRect/>
          </a:stretch>
        </p:blipFill>
        <p:spPr>
          <a:xfrm>
            <a:off x="2547938" y="4508500"/>
            <a:ext cx="3248025" cy="2349500"/>
          </a:xfrm>
          <a:prstGeom prst="rect">
            <a:avLst/>
          </a:prstGeom>
          <a:noFill/>
          <a:ln w="9525" cap="flat" cmpd="sng">
            <a:solidFill>
              <a:schemeClr val="tx1"/>
            </a:solidFill>
            <a:prstDash val="solid"/>
            <a:miter/>
            <a:headEnd type="none" w="med" len="med"/>
            <a:tailEnd type="none" w="med" len="med"/>
          </a:ln>
        </p:spPr>
      </p:pic>
      <p:pic>
        <p:nvPicPr>
          <p:cNvPr id="34819" name="Picture 2" descr="http://img4.cache.netease.com/photo/0001/2011-05-03/900x600_734I1DBN00AO0001.jpg"/>
          <p:cNvPicPr>
            <a:picLocks noChangeAspect="1"/>
          </p:cNvPicPr>
          <p:nvPr/>
        </p:nvPicPr>
        <p:blipFill>
          <a:blip r:embed="rId2"/>
          <a:stretch>
            <a:fillRect/>
          </a:stretch>
        </p:blipFill>
        <p:spPr>
          <a:xfrm>
            <a:off x="5903913" y="4508500"/>
            <a:ext cx="3240087" cy="2349500"/>
          </a:xfrm>
          <a:prstGeom prst="rect">
            <a:avLst/>
          </a:prstGeom>
          <a:noFill/>
          <a:ln w="9525">
            <a:noFill/>
          </a:ln>
        </p:spPr>
      </p:pic>
      <p:pic>
        <p:nvPicPr>
          <p:cNvPr id="34820" name="Picture 4" descr="http://img4.cache.netease.com/photo/0001/2011-05-03/900x600_734I16I100AO0001.jpg"/>
          <p:cNvPicPr>
            <a:picLocks noChangeAspect="1"/>
          </p:cNvPicPr>
          <p:nvPr/>
        </p:nvPicPr>
        <p:blipFill>
          <a:blip r:embed="rId3"/>
          <a:stretch>
            <a:fillRect/>
          </a:stretch>
        </p:blipFill>
        <p:spPr>
          <a:xfrm>
            <a:off x="5903913" y="2349500"/>
            <a:ext cx="3240087" cy="2159000"/>
          </a:xfrm>
          <a:prstGeom prst="rect">
            <a:avLst/>
          </a:prstGeom>
          <a:noFill/>
          <a:ln w="9525">
            <a:noFill/>
          </a:ln>
        </p:spPr>
      </p:pic>
      <p:sp>
        <p:nvSpPr>
          <p:cNvPr id="34821" name="标题 1"/>
          <p:cNvSpPr>
            <a:spLocks noGrp="1"/>
          </p:cNvSpPr>
          <p:nvPr>
            <p:ph type="title"/>
          </p:nvPr>
        </p:nvSpPr>
        <p:spPr>
          <a:ln/>
        </p:spPr>
        <p:txBody>
          <a:bodyPr vert="horz" wrap="square" lIns="91440" tIns="45720" rIns="91440" bIns="45720" anchor="ctr" anchorCtr="0"/>
          <a:p>
            <a:pPr>
              <a:spcBef>
                <a:spcPts val="200"/>
              </a:spcBef>
              <a:spcAft>
                <a:spcPts val="200"/>
              </a:spcAft>
            </a:pPr>
            <a:endParaRPr lang="en-US" altLang="zh-CN" sz="2800" kern="1200" dirty="0">
              <a:solidFill>
                <a:srgbClr val="FF0000"/>
              </a:solidFill>
              <a:latin typeface="微软雅黑" panose="020B0503020204020204" pitchFamily="34" charset="-122"/>
              <a:ea typeface="微软雅黑" panose="020B0503020204020204" pitchFamily="34" charset="-122"/>
              <a:cs typeface="+mj-cs"/>
            </a:endParaRPr>
          </a:p>
        </p:txBody>
      </p:sp>
      <p:sp>
        <p:nvSpPr>
          <p:cNvPr id="34822" name="内容占位符 2"/>
          <p:cNvSpPr>
            <a:spLocks noGrp="1"/>
          </p:cNvSpPr>
          <p:nvPr>
            <p:ph idx="1"/>
          </p:nvPr>
        </p:nvSpPr>
        <p:spPr>
          <a:xfrm>
            <a:off x="357188" y="1196975"/>
            <a:ext cx="8501062" cy="5072063"/>
          </a:xfrm>
          <a:ln/>
        </p:spPr>
        <p:txBody>
          <a:bodyPr vert="horz" wrap="square" lIns="91440" tIns="45720" rIns="91440" bIns="45720" anchor="t" anchorCtr="0"/>
          <a:p>
            <a:pPr>
              <a:spcBef>
                <a:spcPts val="200"/>
              </a:spcBef>
              <a:spcAft>
                <a:spcPts val="200"/>
              </a:spcAft>
            </a:pPr>
            <a:r>
              <a:rPr lang="zh-CN" altLang="en-US" kern="1200" dirty="0">
                <a:latin typeface="微软雅黑" panose="020B0503020204020204" pitchFamily="34" charset="-122"/>
                <a:ea typeface="微软雅黑" panose="020B0503020204020204" pitchFamily="34" charset="-122"/>
                <a:cs typeface="+mn-cs"/>
              </a:rPr>
              <a:t>领导决策与行动指挥分离，前后支持，共同运作</a:t>
            </a:r>
            <a:endParaRPr lang="en-US" altLang="zh-CN" kern="1200" dirty="0">
              <a:latin typeface="微软雅黑" panose="020B0503020204020204" pitchFamily="34" charset="-122"/>
              <a:ea typeface="微软雅黑" panose="020B0503020204020204" pitchFamily="34" charset="-122"/>
              <a:cs typeface="+mn-cs"/>
            </a:endParaRPr>
          </a:p>
          <a:p>
            <a:pPr lvl="1">
              <a:spcBef>
                <a:spcPts val="200"/>
              </a:spcBef>
              <a:spcAft>
                <a:spcPts val="200"/>
              </a:spcAft>
            </a:pPr>
            <a:r>
              <a:rPr lang="zh-CN" altLang="en-US" kern="1200" dirty="0">
                <a:solidFill>
                  <a:srgbClr val="FF0000"/>
                </a:solidFill>
                <a:latin typeface="微软雅黑" panose="020B0503020204020204" pitchFamily="34" charset="-122"/>
                <a:ea typeface="微软雅黑" panose="020B0503020204020204" pitchFamily="34" charset="-122"/>
                <a:cs typeface="+mn-cs"/>
              </a:rPr>
              <a:t>领导靠前并不是取代现场指挥，大量事件并不适合靠前决策</a:t>
            </a:r>
            <a:endParaRPr lang="en-US" altLang="zh-CN" kern="1200" dirty="0">
              <a:solidFill>
                <a:srgbClr val="FF0000"/>
              </a:solidFill>
              <a:latin typeface="微软雅黑" panose="020B0503020204020204" pitchFamily="34" charset="-122"/>
              <a:ea typeface="微软雅黑" panose="020B0503020204020204" pitchFamily="34" charset="-122"/>
              <a:cs typeface="+mn-cs"/>
            </a:endParaRPr>
          </a:p>
          <a:p>
            <a:pPr lvl="1"/>
            <a:endParaRPr lang="zh-CN" altLang="en-US" kern="1200" dirty="0">
              <a:latin typeface="微软雅黑" panose="020B0503020204020204" pitchFamily="34" charset="-122"/>
              <a:ea typeface="微软雅黑" panose="020B0503020204020204" pitchFamily="34" charset="-122"/>
              <a:cs typeface="+mn-cs"/>
            </a:endParaRPr>
          </a:p>
        </p:txBody>
      </p:sp>
      <p:pic>
        <p:nvPicPr>
          <p:cNvPr id="34823" name="Picture 2" descr="http://59.52.225.9/201207/25/67/14446309477411362031.jpg"/>
          <p:cNvPicPr>
            <a:picLocks noChangeAspect="1"/>
          </p:cNvPicPr>
          <p:nvPr/>
        </p:nvPicPr>
        <p:blipFill>
          <a:blip r:embed="rId4"/>
          <a:stretch>
            <a:fillRect/>
          </a:stretch>
        </p:blipFill>
        <p:spPr>
          <a:xfrm>
            <a:off x="2555875" y="2349500"/>
            <a:ext cx="3240088" cy="2159000"/>
          </a:xfrm>
          <a:prstGeom prst="rect">
            <a:avLst/>
          </a:prstGeom>
          <a:noFill/>
          <a:ln w="9525" cap="flat" cmpd="sng">
            <a:solidFill>
              <a:schemeClr val="tx1"/>
            </a:solidFill>
            <a:prstDash val="solid"/>
            <a:miter/>
            <a:headEnd type="none" w="med" len="med"/>
            <a:tailEnd type="none" w="med" len="med"/>
          </a:ln>
        </p:spPr>
      </p:pic>
      <p:sp>
        <p:nvSpPr>
          <p:cNvPr id="9" name="矩形 8"/>
          <p:cNvSpPr/>
          <p:nvPr/>
        </p:nvSpPr>
        <p:spPr>
          <a:xfrm>
            <a:off x="0" y="2349500"/>
            <a:ext cx="2484438" cy="4492625"/>
          </a:xfrm>
          <a:prstGeom prst="rect">
            <a:avLst/>
          </a:prstGeom>
          <a:solidFill>
            <a:schemeClr val="accent6">
              <a:lumMod val="20000"/>
              <a:lumOff val="80000"/>
            </a:schemeClr>
          </a:solidFill>
          <a:ln>
            <a:solidFill>
              <a:srgbClr val="FF0000"/>
            </a:solidFill>
          </a:ln>
        </p:spPr>
        <p:txBody>
          <a:bodyPr wrap="square" lIns="36000" rIns="36000">
            <a:spAutoFit/>
          </a:bodyPr>
          <a:lstStyle/>
          <a:p>
            <a:pPr marL="0" marR="0" lvl="0" indent="0" algn="just" defTabSz="914400" rtl="0" eaLnBrk="1" fontAlgn="base" latinLnBrk="0" hangingPunct="1">
              <a:lnSpc>
                <a:spcPct val="100000"/>
              </a:lnSpc>
              <a:spcBef>
                <a:spcPct val="0"/>
              </a:spcBef>
              <a:spcAft>
                <a:spcPct val="0"/>
              </a:spcAft>
              <a:buClrTx/>
              <a:buSzTx/>
              <a:buFontTx/>
              <a:buNone/>
              <a:defRPr/>
            </a:pPr>
            <a:r>
              <a:rPr kumimoji="0" lang="zh-CN" altLang="en-US" sz="22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en-US" altLang="zh-CN" sz="22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22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干涉到下级的具体事项，例如战役战斗的具体部署等等，同样是有害的。因为这些具体事项，必须按照随时变化随地不同的具体情况去做，而这些具体情况，是离得很远的上级机关无从知道的。这就是战役和战斗的分散指挥原则。”</a:t>
            </a:r>
            <a:endParaRPr kumimoji="0" lang="zh-CN" altLang="en-US" sz="2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nvGrpSpPr>
          <p:cNvPr id="4" name="组合 13"/>
          <p:cNvGrpSpPr/>
          <p:nvPr/>
        </p:nvGrpSpPr>
        <p:grpSpPr>
          <a:xfrm>
            <a:off x="5867400" y="2339975"/>
            <a:ext cx="3240088" cy="4387850"/>
            <a:chOff x="2182838" y="2313136"/>
            <a:chExt cx="3240001" cy="4386801"/>
          </a:xfrm>
        </p:grpSpPr>
        <p:pic>
          <p:nvPicPr>
            <p:cNvPr id="34826" name="Picture 1" descr="E:\Incidents\东方之星倾覆\1.png"/>
            <p:cNvPicPr>
              <a:picLocks noChangeAspect="1"/>
            </p:cNvPicPr>
            <p:nvPr/>
          </p:nvPicPr>
          <p:blipFill>
            <a:blip r:embed="rId5"/>
            <a:stretch>
              <a:fillRect/>
            </a:stretch>
          </p:blipFill>
          <p:spPr>
            <a:xfrm>
              <a:off x="2182838" y="2313136"/>
              <a:ext cx="3240000" cy="2156626"/>
            </a:xfrm>
            <a:prstGeom prst="rect">
              <a:avLst/>
            </a:prstGeom>
            <a:noFill/>
            <a:ln w="9525">
              <a:noFill/>
            </a:ln>
          </p:spPr>
        </p:pic>
        <p:pic>
          <p:nvPicPr>
            <p:cNvPr id="34827" name="Picture 2" descr="E:\Incidents\东方之星倾覆\2.png"/>
            <p:cNvPicPr>
              <a:picLocks noChangeAspect="1"/>
            </p:cNvPicPr>
            <p:nvPr/>
          </p:nvPicPr>
          <p:blipFill>
            <a:blip r:embed="rId6"/>
            <a:stretch>
              <a:fillRect/>
            </a:stretch>
          </p:blipFill>
          <p:spPr>
            <a:xfrm>
              <a:off x="2182839" y="4518000"/>
              <a:ext cx="3240000" cy="2181937"/>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2" name="标题 1"/>
          <p:cNvSpPr>
            <a:spLocks noGrp="1"/>
          </p:cNvSpPr>
          <p:nvPr>
            <p:ph type="title"/>
          </p:nvPr>
        </p:nvSpPr>
        <p:spPr>
          <a:ln/>
        </p:spPr>
        <p:txBody>
          <a:bodyPr vert="horz" wrap="square" lIns="91440" tIns="45720" rIns="91440" bIns="45720" anchor="ctr" anchorCtr="0"/>
          <a:p>
            <a:pPr>
              <a:buNone/>
            </a:pPr>
            <a:r>
              <a:rPr lang="en-US" altLang="zh-CN" kern="1200" dirty="0">
                <a:solidFill>
                  <a:srgbClr val="FF0000"/>
                </a:solidFill>
                <a:latin typeface="微软雅黑" panose="020B0503020204020204" pitchFamily="34" charset="-122"/>
                <a:ea typeface="微软雅黑" panose="020B0503020204020204" pitchFamily="34" charset="-122"/>
                <a:cs typeface="+mj-cs"/>
              </a:rPr>
              <a:t>4. </a:t>
            </a:r>
            <a:r>
              <a:rPr lang="zh-CN" altLang="en-US" kern="1200" dirty="0">
                <a:solidFill>
                  <a:srgbClr val="FF0000"/>
                </a:solidFill>
                <a:latin typeface="微软雅黑" panose="020B0503020204020204" pitchFamily="34" charset="-122"/>
                <a:ea typeface="微软雅黑" panose="020B0503020204020204" pitchFamily="34" charset="-122"/>
                <a:cs typeface="+mj-cs"/>
              </a:rPr>
              <a:t>信息管理</a:t>
            </a:r>
            <a:endParaRPr lang="zh-CN" altLang="en-US" kern="1200" dirty="0">
              <a:solidFill>
                <a:srgbClr val="FF0000"/>
              </a:solidFill>
              <a:latin typeface="微软雅黑" panose="020B0503020204020204" pitchFamily="34" charset="-122"/>
              <a:ea typeface="微软雅黑" panose="020B0503020204020204" pitchFamily="34" charset="-122"/>
              <a:cs typeface="+mj-cs"/>
            </a:endParaRPr>
          </a:p>
        </p:txBody>
      </p:sp>
      <p:sp>
        <p:nvSpPr>
          <p:cNvPr id="35843" name="内容占位符 2"/>
          <p:cNvSpPr>
            <a:spLocks noGrp="1"/>
          </p:cNvSpPr>
          <p:nvPr>
            <p:ph idx="1"/>
          </p:nvPr>
        </p:nvSpPr>
        <p:spPr>
          <a:xfrm>
            <a:off x="357188" y="1285875"/>
            <a:ext cx="8501062" cy="5072063"/>
          </a:xfrm>
          <a:ln/>
        </p:spPr>
        <p:txBody>
          <a:bodyPr vert="horz" wrap="square" lIns="91440" tIns="45720" rIns="91440" bIns="45720" anchor="t" anchorCtr="0"/>
          <a:p>
            <a:pPr/>
            <a:r>
              <a:rPr lang="zh-CN" altLang="en-US" kern="1200" dirty="0">
                <a:latin typeface="微软雅黑" panose="020B0503020204020204" pitchFamily="34" charset="-122"/>
                <a:ea typeface="微软雅黑" panose="020B0503020204020204" pitchFamily="34" charset="-122"/>
                <a:cs typeface="+mn-cs"/>
              </a:rPr>
              <a:t>应急救援指挥中心，一个汇集、处理信息的枢纽</a:t>
            </a:r>
            <a:endParaRPr lang="en-US" altLang="zh-CN" kern="1200" dirty="0">
              <a:latin typeface="微软雅黑" panose="020B0503020204020204" pitchFamily="34" charset="-122"/>
              <a:ea typeface="微软雅黑" panose="020B0503020204020204" pitchFamily="34" charset="-122"/>
              <a:cs typeface="+mn-cs"/>
            </a:endParaRPr>
          </a:p>
          <a:p>
            <a:pPr lvl="1"/>
            <a:r>
              <a:rPr lang="zh-CN" altLang="en-US" kern="1200" dirty="0">
                <a:latin typeface="微软雅黑" panose="020B0503020204020204" pitchFamily="34" charset="-122"/>
                <a:ea typeface="微软雅黑" panose="020B0503020204020204" pitchFamily="34" charset="-122"/>
                <a:cs typeface="+mn-cs"/>
              </a:rPr>
              <a:t>基础信息管理</a:t>
            </a:r>
            <a:endParaRPr lang="en-US" altLang="zh-CN" kern="1200" dirty="0">
              <a:latin typeface="微软雅黑" panose="020B0503020204020204" pitchFamily="34" charset="-122"/>
              <a:ea typeface="微软雅黑" panose="020B0503020204020204" pitchFamily="34" charset="-122"/>
              <a:cs typeface="+mn-cs"/>
            </a:endParaRPr>
          </a:p>
          <a:p>
            <a:pPr lvl="1"/>
            <a:r>
              <a:rPr lang="zh-CN" altLang="en-US" kern="1200" dirty="0">
                <a:latin typeface="微软雅黑" panose="020B0503020204020204" pitchFamily="34" charset="-122"/>
                <a:ea typeface="微软雅黑" panose="020B0503020204020204" pitchFamily="34" charset="-122"/>
                <a:cs typeface="+mn-cs"/>
              </a:rPr>
              <a:t>灾情信息获取、报告、共享与分发平台</a:t>
            </a:r>
            <a:endParaRPr lang="en-US" altLang="zh-CN" kern="1200" dirty="0">
              <a:latin typeface="微软雅黑" panose="020B0503020204020204" pitchFamily="34" charset="-122"/>
              <a:ea typeface="微软雅黑" panose="020B0503020204020204" pitchFamily="34" charset="-122"/>
              <a:cs typeface="+mn-cs"/>
            </a:endParaRPr>
          </a:p>
          <a:p>
            <a:pPr lvl="1"/>
            <a:r>
              <a:rPr lang="zh-CN" altLang="en-US" kern="1200" dirty="0">
                <a:latin typeface="微软雅黑" panose="020B0503020204020204" pitchFamily="34" charset="-122"/>
                <a:ea typeface="微软雅黑" panose="020B0503020204020204" pitchFamily="34" charset="-122"/>
                <a:cs typeface="+mn-cs"/>
              </a:rPr>
              <a:t>信息分析、灾情会商、综合研判和决策协调</a:t>
            </a:r>
            <a:endParaRPr lang="en-US" altLang="zh-CN" kern="1200" dirty="0">
              <a:latin typeface="微软雅黑" panose="020B0503020204020204" pitchFamily="34" charset="-122"/>
              <a:ea typeface="微软雅黑" panose="020B0503020204020204" pitchFamily="34" charset="-122"/>
              <a:cs typeface="+mn-cs"/>
            </a:endParaRPr>
          </a:p>
        </p:txBody>
      </p:sp>
      <p:pic>
        <p:nvPicPr>
          <p:cNvPr id="35844" name="Picture 8" descr="DSC00018"/>
          <p:cNvPicPr>
            <a:picLocks noChangeAspect="1"/>
          </p:cNvPicPr>
          <p:nvPr/>
        </p:nvPicPr>
        <p:blipFill>
          <a:blip r:embed="rId1"/>
          <a:stretch>
            <a:fillRect/>
          </a:stretch>
        </p:blipFill>
        <p:spPr>
          <a:xfrm>
            <a:off x="2073275" y="4257675"/>
            <a:ext cx="1727200" cy="1263650"/>
          </a:xfrm>
          <a:prstGeom prst="rect">
            <a:avLst/>
          </a:prstGeom>
          <a:noFill/>
          <a:ln w="9525">
            <a:noFill/>
          </a:ln>
        </p:spPr>
      </p:pic>
      <p:pic>
        <p:nvPicPr>
          <p:cNvPr id="35845" name="Picture 4" descr="P0000580"/>
          <p:cNvPicPr>
            <a:picLocks noChangeAspect="1"/>
          </p:cNvPicPr>
          <p:nvPr/>
        </p:nvPicPr>
        <p:blipFill>
          <a:blip r:embed="rId2"/>
          <a:stretch>
            <a:fillRect/>
          </a:stretch>
        </p:blipFill>
        <p:spPr>
          <a:xfrm>
            <a:off x="1712913" y="4508500"/>
            <a:ext cx="2609850" cy="1439863"/>
          </a:xfrm>
          <a:prstGeom prst="rect">
            <a:avLst/>
          </a:prstGeom>
          <a:noFill/>
          <a:ln w="9525">
            <a:noFill/>
          </a:ln>
        </p:spPr>
      </p:pic>
      <p:pic>
        <p:nvPicPr>
          <p:cNvPr id="35846" name="Picture 6" descr="NYC mayor board room"/>
          <p:cNvPicPr>
            <a:picLocks noChangeAspect="1"/>
          </p:cNvPicPr>
          <p:nvPr/>
        </p:nvPicPr>
        <p:blipFill>
          <a:blip r:embed="rId3"/>
          <a:srcRect l="7372" r="21652"/>
          <a:stretch>
            <a:fillRect/>
          </a:stretch>
        </p:blipFill>
        <p:spPr>
          <a:xfrm>
            <a:off x="1712913" y="4292600"/>
            <a:ext cx="1728787" cy="1260475"/>
          </a:xfrm>
          <a:prstGeom prst="rect">
            <a:avLst/>
          </a:prstGeom>
          <a:noFill/>
          <a:ln w="9525">
            <a:noFill/>
          </a:ln>
        </p:spPr>
      </p:pic>
      <p:pic>
        <p:nvPicPr>
          <p:cNvPr id="35847" name="Picture 5" descr="DSC00351"/>
          <p:cNvPicPr>
            <a:picLocks noChangeAspect="1"/>
          </p:cNvPicPr>
          <p:nvPr/>
        </p:nvPicPr>
        <p:blipFill>
          <a:blip r:embed="rId4"/>
          <a:srcRect l="8287" r="11935"/>
          <a:stretch>
            <a:fillRect/>
          </a:stretch>
        </p:blipFill>
        <p:spPr>
          <a:xfrm>
            <a:off x="2217738" y="4437063"/>
            <a:ext cx="1727200" cy="1260475"/>
          </a:xfrm>
          <a:prstGeom prst="rect">
            <a:avLst/>
          </a:prstGeom>
          <a:noFill/>
          <a:ln w="9525">
            <a:noFill/>
          </a:ln>
        </p:spPr>
      </p:pic>
      <p:grpSp>
        <p:nvGrpSpPr>
          <p:cNvPr id="35848" name="组合 36"/>
          <p:cNvGrpSpPr>
            <a:grpSpLocks noChangeAspect="1"/>
          </p:cNvGrpSpPr>
          <p:nvPr/>
        </p:nvGrpSpPr>
        <p:grpSpPr>
          <a:xfrm>
            <a:off x="862013" y="3114675"/>
            <a:ext cx="5243512" cy="3743325"/>
            <a:chOff x="7524328" y="2610000"/>
            <a:chExt cx="5664000" cy="4248000"/>
          </a:xfrm>
        </p:grpSpPr>
        <p:pic>
          <p:nvPicPr>
            <p:cNvPr id="35851" name="Picture 1"/>
            <p:cNvPicPr>
              <a:picLocks noChangeAspect="1"/>
            </p:cNvPicPr>
            <p:nvPr/>
          </p:nvPicPr>
          <p:blipFill>
            <a:blip r:embed="rId5"/>
            <a:stretch>
              <a:fillRect/>
            </a:stretch>
          </p:blipFill>
          <p:spPr>
            <a:xfrm>
              <a:off x="7524328" y="2610000"/>
              <a:ext cx="5664000" cy="4248000"/>
            </a:xfrm>
            <a:prstGeom prst="rect">
              <a:avLst/>
            </a:prstGeom>
            <a:noFill/>
            <a:ln w="9525" cap="flat" cmpd="sng">
              <a:solidFill>
                <a:schemeClr val="tx1"/>
              </a:solidFill>
              <a:prstDash val="solid"/>
              <a:miter/>
              <a:headEnd type="none" w="med" len="med"/>
              <a:tailEnd type="none" w="med" len="med"/>
            </a:ln>
          </p:spPr>
        </p:pic>
        <p:sp>
          <p:nvSpPr>
            <p:cNvPr id="12" name="矩形 11"/>
            <p:cNvSpPr/>
            <p:nvPr/>
          </p:nvSpPr>
          <p:spPr>
            <a:xfrm>
              <a:off x="11916816" y="6348655"/>
              <a:ext cx="1152128" cy="36004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法国</a:t>
              </a:r>
              <a:endParaRPr kumimoji="0" lang="zh-CN" altLang="en-US"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grpSp>
      <p:pic>
        <p:nvPicPr>
          <p:cNvPr id="35849" name="Picture 2" descr="mhtml:file://C:\Documents%20and%20Settings\lenovo\My%20Documents\1\綦江县安全生产监督管理局.mht!http://www.emc.gov.cn/emc/Contents/Channel_5992/2009/0609/62447/files_founder_626922774/2449215174.jpg"/>
          <p:cNvPicPr>
            <a:picLocks noChangeAspect="1"/>
          </p:cNvPicPr>
          <p:nvPr/>
        </p:nvPicPr>
        <p:blipFill>
          <a:blip r:embed="rId6"/>
          <a:srcRect r="1260"/>
          <a:stretch>
            <a:fillRect/>
          </a:stretch>
        </p:blipFill>
        <p:spPr>
          <a:xfrm>
            <a:off x="6249988" y="3068638"/>
            <a:ext cx="2786062" cy="1871662"/>
          </a:xfrm>
          <a:prstGeom prst="rect">
            <a:avLst/>
          </a:prstGeom>
          <a:noFill/>
          <a:ln w="9525">
            <a:noFill/>
          </a:ln>
        </p:spPr>
      </p:pic>
      <p:pic>
        <p:nvPicPr>
          <p:cNvPr id="35850" name="Picture 2" descr="1月3日，哈尔滨大火现场，消防员在倒塌的楼体中进行搜救。新京报记者 周岗峰 摄     "/>
          <p:cNvPicPr>
            <a:picLocks noChangeAspect="1"/>
          </p:cNvPicPr>
          <p:nvPr/>
        </p:nvPicPr>
        <p:blipFill>
          <a:blip r:embed="rId7"/>
          <a:stretch>
            <a:fillRect/>
          </a:stretch>
        </p:blipFill>
        <p:spPr>
          <a:xfrm>
            <a:off x="6249988" y="4986338"/>
            <a:ext cx="2762250" cy="1871662"/>
          </a:xfrm>
          <a:prstGeom prst="rect">
            <a:avLst/>
          </a:prstGeom>
          <a:noFill/>
          <a:ln w="9525">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7" name="标题 1"/>
          <p:cNvSpPr>
            <a:spLocks noGrp="1"/>
          </p:cNvSpPr>
          <p:nvPr>
            <p:ph type="title"/>
          </p:nvPr>
        </p:nvSpPr>
        <p:spPr>
          <a:ln/>
        </p:spPr>
        <p:txBody>
          <a:bodyPr vert="horz" wrap="square" lIns="91440" tIns="45720" rIns="91440" bIns="45720" anchor="ctr" anchorCtr="0"/>
          <a:p>
            <a:pPr>
              <a:spcBef>
                <a:spcPts val="300"/>
              </a:spcBef>
              <a:spcAft>
                <a:spcPts val="300"/>
              </a:spcAft>
            </a:pPr>
            <a:r>
              <a:rPr lang="en-US" altLang="zh-CN" kern="1200" dirty="0">
                <a:solidFill>
                  <a:srgbClr val="FF0000"/>
                </a:solidFill>
                <a:latin typeface="微软雅黑" panose="020B0503020204020204" pitchFamily="34" charset="-122"/>
                <a:ea typeface="微软雅黑" panose="020B0503020204020204" pitchFamily="34" charset="-122"/>
                <a:cs typeface="+mj-cs"/>
              </a:rPr>
              <a:t>5. </a:t>
            </a:r>
            <a:r>
              <a:rPr lang="zh-CN" altLang="en-US" kern="1200" dirty="0">
                <a:solidFill>
                  <a:srgbClr val="FF0000"/>
                </a:solidFill>
                <a:latin typeface="微软雅黑" panose="020B0503020204020204" pitchFamily="34" charset="-122"/>
                <a:ea typeface="微软雅黑" panose="020B0503020204020204" pitchFamily="34" charset="-122"/>
                <a:cs typeface="+mj-cs"/>
              </a:rPr>
              <a:t>分级响应</a:t>
            </a:r>
            <a:endParaRPr lang="en-US" altLang="zh-CN" kern="1200" dirty="0">
              <a:solidFill>
                <a:srgbClr val="FF0000"/>
              </a:solidFill>
              <a:latin typeface="微软雅黑" panose="020B0503020204020204" pitchFamily="34" charset="-122"/>
              <a:ea typeface="微软雅黑" panose="020B0503020204020204" pitchFamily="34" charset="-122"/>
              <a:cs typeface="+mj-cs"/>
            </a:endParaRPr>
          </a:p>
        </p:txBody>
      </p:sp>
      <p:sp>
        <p:nvSpPr>
          <p:cNvPr id="1028" name="内容占位符 2"/>
          <p:cNvSpPr>
            <a:spLocks noGrp="1"/>
          </p:cNvSpPr>
          <p:nvPr>
            <p:ph idx="1"/>
          </p:nvPr>
        </p:nvSpPr>
        <p:spPr>
          <a:xfrm>
            <a:off x="357188" y="1285875"/>
            <a:ext cx="8501062" cy="5072063"/>
          </a:xfrm>
          <a:ln/>
        </p:spPr>
        <p:txBody>
          <a:bodyPr vert="horz" wrap="square" lIns="91440" tIns="45720" rIns="91440" bIns="45720" anchor="t" anchorCtr="0"/>
          <a:p>
            <a:pPr>
              <a:spcBef>
                <a:spcPts val="300"/>
              </a:spcBef>
              <a:spcAft>
                <a:spcPts val="300"/>
              </a:spcAft>
            </a:pPr>
            <a:r>
              <a:rPr lang="zh-CN" altLang="en-US" kern="1200" dirty="0">
                <a:latin typeface="微软雅黑" panose="020B0503020204020204" pitchFamily="34" charset="-122"/>
                <a:ea typeface="微软雅黑" panose="020B0503020204020204" pitchFamily="34" charset="-122"/>
                <a:cs typeface="+mn-cs"/>
              </a:rPr>
              <a:t>基于现有能力的分级响应。</a:t>
            </a:r>
            <a:endParaRPr lang="en-US" altLang="zh-CN" kern="1200" dirty="0">
              <a:latin typeface="微软雅黑" panose="020B0503020204020204" pitchFamily="34" charset="-122"/>
              <a:ea typeface="微软雅黑" panose="020B0503020204020204" pitchFamily="34" charset="-122"/>
              <a:cs typeface="+mn-cs"/>
            </a:endParaRPr>
          </a:p>
          <a:p>
            <a:pPr>
              <a:spcBef>
                <a:spcPts val="300"/>
              </a:spcBef>
              <a:spcAft>
                <a:spcPts val="300"/>
              </a:spcAft>
            </a:pPr>
            <a:r>
              <a:rPr lang="zh-CN" altLang="en-US" kern="1200" dirty="0">
                <a:latin typeface="微软雅黑" panose="020B0503020204020204" pitchFamily="34" charset="-122"/>
                <a:ea typeface="微软雅黑" panose="020B0503020204020204" pitchFamily="34" charset="-122"/>
                <a:cs typeface="+mn-cs"/>
              </a:rPr>
              <a:t>建立自上而下、自下而上的双向应急启动机制（互补）。</a:t>
            </a:r>
            <a:endParaRPr lang="en-US" altLang="zh-CN" kern="1200" dirty="0">
              <a:latin typeface="微软雅黑" panose="020B0503020204020204" pitchFamily="34" charset="-122"/>
              <a:ea typeface="微软雅黑" panose="020B0503020204020204" pitchFamily="34" charset="-122"/>
              <a:cs typeface="+mn-cs"/>
            </a:endParaRPr>
          </a:p>
          <a:p>
            <a:pPr>
              <a:spcBef>
                <a:spcPts val="300"/>
              </a:spcBef>
              <a:spcAft>
                <a:spcPts val="300"/>
              </a:spcAft>
            </a:pPr>
            <a:r>
              <a:rPr lang="zh-CN" altLang="en-US" kern="1200" dirty="0">
                <a:latin typeface="微软雅黑" panose="020B0503020204020204" pitchFamily="34" charset="-122"/>
                <a:ea typeface="微软雅黑" panose="020B0503020204020204" pitchFamily="34" charset="-122"/>
                <a:cs typeface="+mn-cs"/>
              </a:rPr>
              <a:t>明确事件级别不等于响应级别（事件级别与响应级别分离）。</a:t>
            </a:r>
            <a:endParaRPr lang="en-US" altLang="zh-CN" kern="1200" dirty="0">
              <a:latin typeface="微软雅黑" panose="020B0503020204020204" pitchFamily="34" charset="-122"/>
              <a:ea typeface="微软雅黑" panose="020B0503020204020204" pitchFamily="34" charset="-122"/>
              <a:cs typeface="+mn-cs"/>
            </a:endParaRPr>
          </a:p>
          <a:p>
            <a:pPr>
              <a:spcBef>
                <a:spcPts val="300"/>
              </a:spcBef>
              <a:spcAft>
                <a:spcPts val="300"/>
              </a:spcAft>
            </a:pPr>
            <a:r>
              <a:rPr lang="zh-CN" altLang="en-US" kern="1200" dirty="0">
                <a:latin typeface="微软雅黑" panose="020B0503020204020204" pitchFamily="34" charset="-122"/>
                <a:ea typeface="微软雅黑" panose="020B0503020204020204" pitchFamily="34" charset="-122"/>
                <a:cs typeface="+mn-cs"/>
              </a:rPr>
              <a:t>确立</a:t>
            </a:r>
            <a:r>
              <a:rPr lang="zh-CN" altLang="en-US" kern="1200" dirty="0">
                <a:solidFill>
                  <a:srgbClr val="FF0000"/>
                </a:solidFill>
                <a:latin typeface="微软雅黑" panose="020B0503020204020204" pitchFamily="34" charset="-122"/>
                <a:ea typeface="微软雅黑" panose="020B0503020204020204" pitchFamily="34" charset="-122"/>
                <a:cs typeface="+mn-cs"/>
              </a:rPr>
              <a:t>预先授权</a:t>
            </a:r>
            <a:r>
              <a:rPr lang="zh-CN" altLang="en-US" kern="1200" dirty="0">
                <a:latin typeface="微软雅黑" panose="020B0503020204020204" pitchFamily="34" charset="-122"/>
                <a:ea typeface="微软雅黑" panose="020B0503020204020204" pitchFamily="34" charset="-122"/>
                <a:cs typeface="+mn-cs"/>
              </a:rPr>
              <a:t>机制，保证行动效率。</a:t>
            </a:r>
            <a:endParaRPr lang="en-US" altLang="zh-CN" kern="1200" dirty="0">
              <a:latin typeface="微软雅黑" panose="020B0503020204020204" pitchFamily="34" charset="-122"/>
              <a:ea typeface="微软雅黑" panose="020B0503020204020204" pitchFamily="34" charset="-122"/>
              <a:cs typeface="+mn-cs"/>
            </a:endParaRPr>
          </a:p>
          <a:p>
            <a:pPr lvl="2">
              <a:spcBef>
                <a:spcPts val="300"/>
              </a:spcBef>
              <a:spcAft>
                <a:spcPts val="300"/>
              </a:spcAft>
            </a:pPr>
            <a:endParaRPr lang="zh-CN" altLang="en-US" kern="1200" dirty="0">
              <a:latin typeface="微软雅黑" panose="020B0503020204020204" pitchFamily="34" charset="-122"/>
              <a:ea typeface="微软雅黑" panose="020B0503020204020204" pitchFamily="34" charset="-122"/>
              <a:cs typeface="+mn-cs"/>
            </a:endParaRPr>
          </a:p>
        </p:txBody>
      </p:sp>
      <p:pic>
        <p:nvPicPr>
          <p:cNvPr id="1029" name="Picture 5" descr="C:\12.23\5.BMP"/>
          <p:cNvPicPr>
            <a:picLocks noChangeAspect="1"/>
          </p:cNvPicPr>
          <p:nvPr/>
        </p:nvPicPr>
        <p:blipFill>
          <a:blip r:embed="rId1"/>
          <a:stretch>
            <a:fillRect/>
          </a:stretch>
        </p:blipFill>
        <p:spPr>
          <a:xfrm>
            <a:off x="0" y="4986338"/>
            <a:ext cx="2843213" cy="1871662"/>
          </a:xfrm>
          <a:prstGeom prst="rect">
            <a:avLst/>
          </a:prstGeom>
          <a:noFill/>
          <a:ln w="9525">
            <a:noFill/>
          </a:ln>
        </p:spPr>
      </p:pic>
      <p:graphicFrame>
        <p:nvGraphicFramePr>
          <p:cNvPr id="1026" name="Object 4"/>
          <p:cNvGraphicFramePr/>
          <p:nvPr/>
        </p:nvGraphicFramePr>
        <p:xfrm>
          <a:off x="936625" y="3706813"/>
          <a:ext cx="8172450" cy="2890837"/>
        </p:xfrm>
        <a:graphic>
          <a:graphicData uri="http://schemas.openxmlformats.org/presentationml/2006/ole">
            <mc:AlternateContent xmlns:mc="http://schemas.openxmlformats.org/markup-compatibility/2006">
              <mc:Choice xmlns:v="urn:schemas-microsoft-com:vml" Requires="v">
                <p:oleObj spid="_x0000_s3076" name="" r:id="rId2" imgW="13982700" imgH="4953000" progId="">
                  <p:embed/>
                </p:oleObj>
              </mc:Choice>
              <mc:Fallback>
                <p:oleObj name="" r:id="rId2" imgW="13982700" imgH="4953000" progId="">
                  <p:embed/>
                  <p:pic>
                    <p:nvPicPr>
                      <p:cNvPr id="0" name="图片 3075"/>
                      <p:cNvPicPr/>
                      <p:nvPr/>
                    </p:nvPicPr>
                    <p:blipFill>
                      <a:blip r:embed="rId3"/>
                      <a:stretch>
                        <a:fillRect/>
                      </a:stretch>
                    </p:blipFill>
                    <p:spPr>
                      <a:xfrm>
                        <a:off x="936625" y="3706813"/>
                        <a:ext cx="8172450" cy="2890837"/>
                      </a:xfrm>
                      <a:prstGeom prst="rect">
                        <a:avLst/>
                      </a:prstGeom>
                      <a:noFill/>
                      <a:ln w="38100">
                        <a:noFill/>
                        <a:miter/>
                      </a:ln>
                    </p:spPr>
                  </p:pic>
                </p:oleObj>
              </mc:Fallback>
            </mc:AlternateContent>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6" name="标题 1"/>
          <p:cNvSpPr>
            <a:spLocks noGrp="1"/>
          </p:cNvSpPr>
          <p:nvPr>
            <p:ph type="title"/>
          </p:nvPr>
        </p:nvSpPr>
        <p:spPr>
          <a:ln/>
        </p:spPr>
        <p:txBody>
          <a:bodyPr vert="horz" wrap="square" lIns="91440" tIns="45720" rIns="91440" bIns="45720" anchor="ctr" anchorCtr="0"/>
          <a:p>
            <a:pPr/>
            <a:r>
              <a:rPr lang="en-US" altLang="zh-CN" kern="1200" dirty="0">
                <a:solidFill>
                  <a:srgbClr val="FF0000"/>
                </a:solidFill>
                <a:latin typeface="微软雅黑" panose="020B0503020204020204" pitchFamily="34" charset="-122"/>
                <a:ea typeface="微软雅黑" panose="020B0503020204020204" pitchFamily="34" charset="-122"/>
                <a:cs typeface="+mj-cs"/>
              </a:rPr>
              <a:t>6. </a:t>
            </a:r>
            <a:r>
              <a:rPr lang="zh-CN" altLang="en-US" kern="1200" dirty="0">
                <a:solidFill>
                  <a:srgbClr val="FF0000"/>
                </a:solidFill>
                <a:latin typeface="微软雅黑" panose="020B0503020204020204" pitchFamily="34" charset="-122"/>
                <a:ea typeface="微软雅黑" panose="020B0503020204020204" pitchFamily="34" charset="-122"/>
                <a:cs typeface="+mj-cs"/>
              </a:rPr>
              <a:t>公众沟通与信息发布</a:t>
            </a:r>
            <a:r>
              <a:rPr lang="en-US" altLang="zh-CN" kern="1200" dirty="0">
                <a:solidFill>
                  <a:srgbClr val="FF0000"/>
                </a:solidFill>
                <a:latin typeface="微软雅黑" panose="020B0503020204020204" pitchFamily="34" charset="-122"/>
                <a:ea typeface="微软雅黑" panose="020B0503020204020204" pitchFamily="34" charset="-122"/>
                <a:cs typeface="+mj-cs"/>
              </a:rPr>
              <a:t> </a:t>
            </a:r>
            <a:endParaRPr lang="en-US" altLang="zh-CN" kern="1200" dirty="0">
              <a:solidFill>
                <a:srgbClr val="FF0000"/>
              </a:solidFill>
              <a:latin typeface="微软雅黑" panose="020B0503020204020204" pitchFamily="34" charset="-122"/>
              <a:ea typeface="微软雅黑" panose="020B0503020204020204" pitchFamily="34" charset="-122"/>
              <a:cs typeface="+mj-cs"/>
            </a:endParaRPr>
          </a:p>
        </p:txBody>
      </p:sp>
      <p:sp>
        <p:nvSpPr>
          <p:cNvPr id="36867" name="内容占位符 2"/>
          <p:cNvSpPr>
            <a:spLocks noGrp="1"/>
          </p:cNvSpPr>
          <p:nvPr>
            <p:ph idx="1"/>
          </p:nvPr>
        </p:nvSpPr>
        <p:spPr>
          <a:xfrm>
            <a:off x="357188" y="1285875"/>
            <a:ext cx="8501062" cy="5072063"/>
          </a:xfrm>
          <a:ln/>
        </p:spPr>
        <p:txBody>
          <a:bodyPr vert="horz" wrap="square" lIns="91440" tIns="45720" rIns="91440" bIns="45720" anchor="t" anchorCtr="0"/>
          <a:p>
            <a:pPr/>
            <a:r>
              <a:rPr lang="zh-CN" altLang="en-US" kern="1200" dirty="0">
                <a:latin typeface="微软雅黑" panose="020B0503020204020204" pitchFamily="34" charset="-122"/>
                <a:ea typeface="微软雅黑" panose="020B0503020204020204" pitchFamily="34" charset="-122"/>
                <a:cs typeface="+mn-cs"/>
              </a:rPr>
              <a:t>建立应急的两条战线</a:t>
            </a:r>
            <a:r>
              <a:rPr lang="en-US" altLang="zh-CN" kern="1200" dirty="0">
                <a:latin typeface="微软雅黑" panose="020B0503020204020204" pitchFamily="34" charset="-122"/>
                <a:ea typeface="微软雅黑" panose="020B0503020204020204" pitchFamily="34" charset="-122"/>
                <a:cs typeface="+mn-cs"/>
              </a:rPr>
              <a:t>——</a:t>
            </a:r>
            <a:r>
              <a:rPr lang="zh-CN" altLang="en-US" kern="1200" dirty="0">
                <a:latin typeface="微软雅黑" panose="020B0503020204020204" pitchFamily="34" charset="-122"/>
                <a:ea typeface="微软雅黑" panose="020B0503020204020204" pitchFamily="34" charset="-122"/>
                <a:cs typeface="+mn-cs"/>
              </a:rPr>
              <a:t>应急处置与公众沟通</a:t>
            </a:r>
            <a:endParaRPr lang="en-US" altLang="zh-CN" kern="1200" dirty="0">
              <a:latin typeface="微软雅黑" panose="020B0503020204020204" pitchFamily="34" charset="-122"/>
              <a:ea typeface="微软雅黑" panose="020B0503020204020204" pitchFamily="34" charset="-122"/>
              <a:cs typeface="+mn-cs"/>
            </a:endParaRPr>
          </a:p>
          <a:p>
            <a:pPr lvl="1"/>
            <a:endParaRPr lang="zh-CN" altLang="en-US" kern="1200" dirty="0">
              <a:latin typeface="微软雅黑" panose="020B0503020204020204" pitchFamily="34" charset="-122"/>
              <a:ea typeface="微软雅黑" panose="020B0503020204020204" pitchFamily="34" charset="-122"/>
              <a:cs typeface="+mn-cs"/>
            </a:endParaRPr>
          </a:p>
        </p:txBody>
      </p:sp>
      <p:pic>
        <p:nvPicPr>
          <p:cNvPr id="36868" name="Picture 2"/>
          <p:cNvPicPr>
            <a:picLocks noChangeAspect="1"/>
          </p:cNvPicPr>
          <p:nvPr/>
        </p:nvPicPr>
        <p:blipFill>
          <a:blip r:embed="rId1"/>
          <a:stretch>
            <a:fillRect/>
          </a:stretch>
        </p:blipFill>
        <p:spPr>
          <a:xfrm>
            <a:off x="93663" y="2060575"/>
            <a:ext cx="4549775" cy="2946400"/>
          </a:xfrm>
          <a:prstGeom prst="rect">
            <a:avLst/>
          </a:prstGeom>
          <a:noFill/>
          <a:ln w="9525">
            <a:noFill/>
          </a:ln>
        </p:spPr>
      </p:pic>
      <p:pic>
        <p:nvPicPr>
          <p:cNvPr id="36869" name="Picture 3"/>
          <p:cNvPicPr>
            <a:picLocks noChangeAspect="1"/>
          </p:cNvPicPr>
          <p:nvPr/>
        </p:nvPicPr>
        <p:blipFill>
          <a:blip r:embed="rId2"/>
          <a:stretch>
            <a:fillRect/>
          </a:stretch>
        </p:blipFill>
        <p:spPr>
          <a:xfrm>
            <a:off x="4787900" y="2062163"/>
            <a:ext cx="3875088" cy="4630737"/>
          </a:xfrm>
          <a:prstGeom prst="rect">
            <a:avLst/>
          </a:prstGeom>
          <a:noFill/>
          <a:ln w="9525">
            <a:noFill/>
          </a:ln>
        </p:spPr>
      </p:pic>
      <p:pic>
        <p:nvPicPr>
          <p:cNvPr id="36870" name="Picture 2" descr="http://img3.cache.netease.com/photo/0001/2014-10-25/A9DI4DE900AO0001.jpg"/>
          <p:cNvPicPr>
            <a:picLocks noChangeAspect="1"/>
          </p:cNvPicPr>
          <p:nvPr/>
        </p:nvPicPr>
        <p:blipFill>
          <a:blip r:embed="rId3"/>
          <a:srcRect l="13536" r="19931"/>
          <a:stretch>
            <a:fillRect/>
          </a:stretch>
        </p:blipFill>
        <p:spPr>
          <a:xfrm>
            <a:off x="107950" y="5084763"/>
            <a:ext cx="1878013" cy="1800225"/>
          </a:xfrm>
          <a:prstGeom prst="rect">
            <a:avLst/>
          </a:prstGeom>
          <a:noFill/>
          <a:ln w="9525">
            <a:noFill/>
          </a:ln>
        </p:spPr>
      </p:pic>
      <p:pic>
        <p:nvPicPr>
          <p:cNvPr id="36871" name="Picture 4" descr="http://img6.cache.netease.com/photo/0001/2014-10-25/900x600_A9DI4S3V00AO0001.jpg"/>
          <p:cNvPicPr>
            <a:picLocks noChangeAspect="1"/>
          </p:cNvPicPr>
          <p:nvPr/>
        </p:nvPicPr>
        <p:blipFill>
          <a:blip r:embed="rId4"/>
          <a:stretch>
            <a:fillRect/>
          </a:stretch>
        </p:blipFill>
        <p:spPr>
          <a:xfrm>
            <a:off x="2033588" y="5084763"/>
            <a:ext cx="2609850" cy="1800225"/>
          </a:xfrm>
          <a:prstGeom prst="rect">
            <a:avLst/>
          </a:prstGeom>
          <a:noFill/>
          <a:ln w="9525">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标题 1"/>
          <p:cNvSpPr>
            <a:spLocks noGrp="1"/>
          </p:cNvSpPr>
          <p:nvPr>
            <p:ph type="ctrTitle"/>
          </p:nvPr>
        </p:nvSpPr>
        <p:spPr>
          <a:xfrm>
            <a:off x="785813" y="1428750"/>
            <a:ext cx="7772400" cy="969963"/>
          </a:xfrm>
          <a:ln/>
        </p:spPr>
        <p:txBody>
          <a:bodyPr vert="horz" wrap="square" lIns="91440" tIns="45720" rIns="91440" bIns="45720" anchor="ctr" anchorCtr="0"/>
          <a:p>
            <a:pPr>
              <a:buClrTx/>
              <a:buSzTx/>
              <a:buFontTx/>
              <a:buNone/>
            </a:pPr>
            <a:r>
              <a:rPr lang="zh-CN" altLang="en-US" kern="1200" dirty="0">
                <a:solidFill>
                  <a:srgbClr val="02029A"/>
                </a:solidFill>
                <a:latin typeface="微软雅黑" panose="020B0503020204020204" pitchFamily="34" charset="-122"/>
                <a:ea typeface="微软雅黑" panose="020B0503020204020204" pitchFamily="34" charset="-122"/>
                <a:cs typeface="+mj-cs"/>
              </a:rPr>
              <a:t>三、情景构建与应急演练</a:t>
            </a:r>
            <a:endParaRPr lang="zh-CN" altLang="en-US" kern="1200" dirty="0">
              <a:solidFill>
                <a:srgbClr val="02029A"/>
              </a:solidFill>
              <a:latin typeface="微软雅黑" panose="020B0503020204020204" pitchFamily="34" charset="-122"/>
              <a:ea typeface="微软雅黑" panose="020B0503020204020204" pitchFamily="34" charset="-122"/>
              <a:cs typeface="+mj-cs"/>
            </a:endParaRPr>
          </a:p>
        </p:txBody>
      </p:sp>
      <p:sp>
        <p:nvSpPr>
          <p:cNvPr id="37891" name="副标题 2"/>
          <p:cNvSpPr>
            <a:spLocks noGrp="1"/>
          </p:cNvSpPr>
          <p:nvPr>
            <p:ph type="subTitle" idx="1"/>
          </p:nvPr>
        </p:nvSpPr>
        <p:spPr>
          <a:ln/>
        </p:spPr>
        <p:txBody>
          <a:bodyPr vert="horz" wrap="square" lIns="91440" tIns="45720" rIns="91440" bIns="45720" anchor="t" anchorCtr="0"/>
          <a:p>
            <a:pPr>
              <a:buClrTx/>
              <a:buSzTx/>
            </a:pPr>
            <a:r>
              <a:rPr lang="zh-CN" altLang="en-US" kern="1200" dirty="0">
                <a:solidFill>
                  <a:srgbClr val="02029A"/>
                </a:solidFill>
                <a:latin typeface="微软雅黑" panose="020B0503020204020204" pitchFamily="34" charset="-122"/>
                <a:ea typeface="微软雅黑" panose="020B0503020204020204" pitchFamily="34" charset="-122"/>
                <a:cs typeface="+mn-cs"/>
              </a:rPr>
              <a:t>（一）重特大事故情景构建</a:t>
            </a:r>
            <a:endParaRPr lang="en-US" altLang="zh-CN" kern="1200" dirty="0">
              <a:solidFill>
                <a:srgbClr val="02029A"/>
              </a:solidFill>
              <a:latin typeface="微软雅黑" panose="020B0503020204020204" pitchFamily="34" charset="-122"/>
              <a:ea typeface="微软雅黑" panose="020B0503020204020204" pitchFamily="34" charset="-122"/>
              <a:cs typeface="+mn-cs"/>
            </a:endParaRPr>
          </a:p>
          <a:p>
            <a:pPr>
              <a:buClrTx/>
              <a:buSzTx/>
            </a:pPr>
            <a:r>
              <a:rPr lang="zh-CN" altLang="en-US" kern="1200" dirty="0">
                <a:solidFill>
                  <a:srgbClr val="02029A"/>
                </a:solidFill>
                <a:latin typeface="微软雅黑" panose="020B0503020204020204" pitchFamily="34" charset="-122"/>
                <a:ea typeface="微软雅黑" panose="020B0503020204020204" pitchFamily="34" charset="-122"/>
                <a:cs typeface="+mn-cs"/>
              </a:rPr>
              <a:t>（二）规范务实的应急演练</a:t>
            </a:r>
            <a:endParaRPr lang="en-US" altLang="zh-CN" kern="1200" dirty="0">
              <a:solidFill>
                <a:srgbClr val="02029A"/>
              </a:solidFill>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51" name="Picture 1"/>
          <p:cNvPicPr>
            <a:picLocks noChangeAspect="1"/>
          </p:cNvPicPr>
          <p:nvPr/>
        </p:nvPicPr>
        <p:blipFill>
          <a:blip r:embed="rId1"/>
          <a:stretch>
            <a:fillRect/>
          </a:stretch>
        </p:blipFill>
        <p:spPr>
          <a:xfrm>
            <a:off x="3203575" y="4724400"/>
            <a:ext cx="3276600" cy="657225"/>
          </a:xfrm>
          <a:prstGeom prst="rect">
            <a:avLst/>
          </a:prstGeom>
          <a:noFill/>
          <a:ln w="9525">
            <a:noFill/>
          </a:ln>
        </p:spPr>
      </p:pic>
      <p:pic>
        <p:nvPicPr>
          <p:cNvPr id="2052" name="Picture 3"/>
          <p:cNvPicPr>
            <a:picLocks noChangeAspect="1"/>
          </p:cNvPicPr>
          <p:nvPr/>
        </p:nvPicPr>
        <p:blipFill>
          <a:blip r:embed="rId2"/>
          <a:stretch>
            <a:fillRect/>
          </a:stretch>
        </p:blipFill>
        <p:spPr>
          <a:xfrm>
            <a:off x="3132138" y="5589588"/>
            <a:ext cx="3275012" cy="657225"/>
          </a:xfrm>
          <a:prstGeom prst="rect">
            <a:avLst/>
          </a:prstGeom>
          <a:noFill/>
          <a:ln w="9525">
            <a:noFill/>
          </a:ln>
        </p:spPr>
      </p:pic>
      <p:sp>
        <p:nvSpPr>
          <p:cNvPr id="2053" name="标题 8"/>
          <p:cNvSpPr>
            <a:spLocks noGrp="1"/>
          </p:cNvSpPr>
          <p:nvPr>
            <p:ph type="title"/>
          </p:nvPr>
        </p:nvSpPr>
        <p:spPr>
          <a:ln/>
        </p:spPr>
        <p:txBody>
          <a:bodyPr vert="horz" wrap="square" lIns="91440" tIns="45720" rIns="91440" bIns="45720" anchor="ctr" anchorCtr="0"/>
          <a:p>
            <a:pPr/>
            <a:r>
              <a:rPr lang="zh-CN" altLang="en-US" kern="1200" dirty="0">
                <a:solidFill>
                  <a:srgbClr val="FF0000"/>
                </a:solidFill>
                <a:latin typeface="微软雅黑" panose="020B0503020204020204" pitchFamily="34" charset="-122"/>
                <a:ea typeface="微软雅黑" panose="020B0503020204020204" pitchFamily="34" charset="-122"/>
                <a:cs typeface="+mj-cs"/>
              </a:rPr>
              <a:t>（一）重特大事故情景构建</a:t>
            </a:r>
            <a:endParaRPr lang="en-US" altLang="zh-CN" kern="1200" dirty="0">
              <a:solidFill>
                <a:srgbClr val="FF0000"/>
              </a:solidFill>
              <a:latin typeface="微软雅黑" panose="020B0503020204020204" pitchFamily="34" charset="-122"/>
              <a:ea typeface="微软雅黑" panose="020B0503020204020204" pitchFamily="34" charset="-122"/>
              <a:cs typeface="+mj-cs"/>
            </a:endParaRPr>
          </a:p>
        </p:txBody>
      </p:sp>
      <p:sp>
        <p:nvSpPr>
          <p:cNvPr id="2054" name="内容占位符 9"/>
          <p:cNvSpPr>
            <a:spLocks noGrp="1"/>
          </p:cNvSpPr>
          <p:nvPr>
            <p:ph idx="1"/>
          </p:nvPr>
        </p:nvSpPr>
        <p:spPr>
          <a:xfrm>
            <a:off x="357188" y="1285875"/>
            <a:ext cx="8501062" cy="5072063"/>
          </a:xfrm>
          <a:ln/>
        </p:spPr>
        <p:txBody>
          <a:bodyPr vert="horz" wrap="square" lIns="91440" tIns="45720" rIns="91440" bIns="45720" anchor="t" anchorCtr="0"/>
          <a:p>
            <a:pPr/>
            <a:r>
              <a:rPr lang="zh-CN" altLang="en-US" kern="1200" dirty="0">
                <a:latin typeface="微软雅黑" panose="020B0503020204020204" pitchFamily="34" charset="-122"/>
                <a:ea typeface="微软雅黑" panose="020B0503020204020204" pitchFamily="34" charset="-122"/>
                <a:cs typeface="+mn-cs"/>
              </a:rPr>
              <a:t>重特大事故情景</a:t>
            </a:r>
            <a:endParaRPr lang="en-US" altLang="zh-CN" kern="1200" dirty="0">
              <a:latin typeface="微软雅黑" panose="020B0503020204020204" pitchFamily="34" charset="-122"/>
              <a:ea typeface="微软雅黑" panose="020B0503020204020204" pitchFamily="34" charset="-122"/>
              <a:cs typeface="+mn-cs"/>
            </a:endParaRPr>
          </a:p>
          <a:p>
            <a:pPr lvl="1">
              <a:buFont typeface="Wingdings" panose="05000000000000000000" pitchFamily="2" charset="2"/>
              <a:buChar char="Ø"/>
            </a:pPr>
            <a:r>
              <a:rPr lang="zh-CN" altLang="en-US" kern="1200" dirty="0">
                <a:latin typeface="微软雅黑" panose="020B0503020204020204" pitchFamily="34" charset="-122"/>
                <a:ea typeface="微软雅黑" panose="020B0503020204020204" pitchFamily="34" charset="-122"/>
                <a:cs typeface="+mn-cs"/>
              </a:rPr>
              <a:t>综合同类案例，考虑各种意外情况</a:t>
            </a:r>
            <a:endParaRPr lang="en-US" altLang="zh-CN" kern="1200" dirty="0">
              <a:latin typeface="微软雅黑" panose="020B0503020204020204" pitchFamily="34" charset="-122"/>
              <a:ea typeface="微软雅黑" panose="020B0503020204020204" pitchFamily="34" charset="-122"/>
              <a:cs typeface="+mn-cs"/>
            </a:endParaRPr>
          </a:p>
          <a:p>
            <a:pPr lvl="1">
              <a:buFont typeface="Wingdings" panose="05000000000000000000" pitchFamily="2" charset="2"/>
              <a:buChar char="Ø"/>
            </a:pPr>
            <a:r>
              <a:rPr lang="zh-CN" altLang="en-US" kern="1200" dirty="0">
                <a:latin typeface="微软雅黑" panose="020B0503020204020204" pitchFamily="34" charset="-122"/>
                <a:ea typeface="微软雅黑" panose="020B0503020204020204" pitchFamily="34" charset="-122"/>
                <a:cs typeface="+mn-cs"/>
              </a:rPr>
              <a:t>基于普遍规律和特定要素</a:t>
            </a:r>
            <a:endParaRPr lang="en-US" altLang="zh-CN" kern="1200" dirty="0">
              <a:latin typeface="微软雅黑" panose="020B0503020204020204" pitchFamily="34" charset="-122"/>
              <a:ea typeface="微软雅黑" panose="020B0503020204020204" pitchFamily="34" charset="-122"/>
              <a:cs typeface="+mn-cs"/>
            </a:endParaRPr>
          </a:p>
          <a:p>
            <a:pPr lvl="1">
              <a:buFont typeface="Wingdings" panose="05000000000000000000" pitchFamily="2" charset="2"/>
              <a:buChar char="Ø"/>
            </a:pPr>
            <a:r>
              <a:rPr lang="zh-CN" altLang="en-US" kern="1200" dirty="0">
                <a:latin typeface="微软雅黑" panose="020B0503020204020204" pitchFamily="34" charset="-122"/>
                <a:ea typeface="微软雅黑" panose="020B0503020204020204" pitchFamily="34" charset="-122"/>
                <a:cs typeface="+mn-cs"/>
              </a:rPr>
              <a:t>代表本地区和企业的主要威胁与风险</a:t>
            </a:r>
            <a:endParaRPr lang="en-US" altLang="zh-CN" kern="1200" dirty="0">
              <a:latin typeface="微软雅黑" panose="020B0503020204020204" pitchFamily="34" charset="-122"/>
              <a:ea typeface="微软雅黑" panose="020B0503020204020204" pitchFamily="34" charset="-122"/>
              <a:cs typeface="+mn-cs"/>
            </a:endParaRPr>
          </a:p>
          <a:p>
            <a:pPr lvl="1">
              <a:buFont typeface="Wingdings" panose="05000000000000000000" pitchFamily="2" charset="2"/>
              <a:buChar char="Ø"/>
            </a:pPr>
            <a:r>
              <a:rPr lang="zh-CN" altLang="en-US" kern="1200" dirty="0">
                <a:latin typeface="微软雅黑" panose="020B0503020204020204" pitchFamily="34" charset="-122"/>
                <a:ea typeface="微软雅黑" panose="020B0503020204020204" pitchFamily="34" charset="-122"/>
                <a:cs typeface="+mn-cs"/>
              </a:rPr>
              <a:t>数量不宜多，以典型情景分析出通用的任务</a:t>
            </a:r>
            <a:endParaRPr lang="en-US" altLang="zh-CN" kern="1200" dirty="0">
              <a:latin typeface="微软雅黑" panose="020B0503020204020204" pitchFamily="34" charset="-122"/>
              <a:ea typeface="微软雅黑" panose="020B0503020204020204" pitchFamily="34" charset="-122"/>
              <a:cs typeface="+mn-cs"/>
            </a:endParaRPr>
          </a:p>
          <a:p>
            <a:pPr lvl="1">
              <a:buFont typeface="Wingdings" panose="05000000000000000000" pitchFamily="2" charset="2"/>
              <a:buChar char="Ø"/>
            </a:pPr>
            <a:r>
              <a:rPr lang="zh-CN" altLang="en-US" kern="1200" dirty="0">
                <a:latin typeface="微软雅黑" panose="020B0503020204020204" pitchFamily="34" charset="-122"/>
                <a:ea typeface="微软雅黑" panose="020B0503020204020204" pitchFamily="34" charset="-122"/>
                <a:cs typeface="+mn-cs"/>
              </a:rPr>
              <a:t>设计应急响应过程，或转化为演练情景</a:t>
            </a:r>
            <a:endParaRPr lang="en-US" altLang="zh-CN" kern="1200" dirty="0">
              <a:latin typeface="微软雅黑" panose="020B0503020204020204" pitchFamily="34" charset="-122"/>
              <a:ea typeface="微软雅黑" panose="020B0503020204020204" pitchFamily="34" charset="-122"/>
              <a:cs typeface="+mn-cs"/>
            </a:endParaRPr>
          </a:p>
          <a:p>
            <a:pPr/>
            <a:endParaRPr lang="zh-CN" altLang="en-US" kern="1200" dirty="0">
              <a:latin typeface="微软雅黑" panose="020B0503020204020204" pitchFamily="34" charset="-122"/>
              <a:ea typeface="微软雅黑" panose="020B0503020204020204" pitchFamily="34" charset="-122"/>
              <a:cs typeface="+mn-cs"/>
            </a:endParaRPr>
          </a:p>
        </p:txBody>
      </p:sp>
      <p:pic>
        <p:nvPicPr>
          <p:cNvPr id="2055" name="Picture 2"/>
          <p:cNvPicPr>
            <a:picLocks noChangeAspect="1"/>
          </p:cNvPicPr>
          <p:nvPr/>
        </p:nvPicPr>
        <p:blipFill>
          <a:blip r:embed="rId3"/>
          <a:stretch>
            <a:fillRect/>
          </a:stretch>
        </p:blipFill>
        <p:spPr>
          <a:xfrm>
            <a:off x="6819900" y="1071563"/>
            <a:ext cx="2324100" cy="5786437"/>
          </a:xfrm>
          <a:prstGeom prst="rect">
            <a:avLst/>
          </a:prstGeom>
          <a:noFill/>
          <a:ln w="9525">
            <a:noFill/>
          </a:ln>
        </p:spPr>
      </p:pic>
      <p:pic>
        <p:nvPicPr>
          <p:cNvPr id="2056" name="Picture 3"/>
          <p:cNvPicPr>
            <a:picLocks noChangeAspect="1"/>
          </p:cNvPicPr>
          <p:nvPr/>
        </p:nvPicPr>
        <p:blipFill>
          <a:blip r:embed="rId4"/>
          <a:stretch>
            <a:fillRect/>
          </a:stretch>
        </p:blipFill>
        <p:spPr>
          <a:xfrm>
            <a:off x="3408363" y="4508500"/>
            <a:ext cx="3386137" cy="2376488"/>
          </a:xfrm>
          <a:prstGeom prst="rect">
            <a:avLst/>
          </a:prstGeom>
          <a:noFill/>
          <a:ln w="9525">
            <a:noFill/>
          </a:ln>
        </p:spPr>
      </p:pic>
      <p:graphicFrame>
        <p:nvGraphicFramePr>
          <p:cNvPr id="2050" name="Object 2"/>
          <p:cNvGraphicFramePr/>
          <p:nvPr/>
        </p:nvGraphicFramePr>
        <p:xfrm>
          <a:off x="34925" y="4375150"/>
          <a:ext cx="6840538" cy="2482850"/>
        </p:xfrm>
        <a:graphic>
          <a:graphicData uri="http://schemas.openxmlformats.org/presentationml/2006/ole">
            <mc:AlternateContent xmlns:mc="http://schemas.openxmlformats.org/markup-compatibility/2006">
              <mc:Choice xmlns:v="urn:schemas-microsoft-com:vml" Requires="v">
                <p:oleObj spid="_x0000_s3077" name="" r:id="rId5" imgW="9055100" imgH="3289300" progId="">
                  <p:embed/>
                </p:oleObj>
              </mc:Choice>
              <mc:Fallback>
                <p:oleObj name="" r:id="rId5" imgW="9055100" imgH="3289300" progId="">
                  <p:embed/>
                  <p:pic>
                    <p:nvPicPr>
                      <p:cNvPr id="0" name="图片 3076"/>
                      <p:cNvPicPr/>
                      <p:nvPr/>
                    </p:nvPicPr>
                    <p:blipFill>
                      <a:blip r:embed="rId6"/>
                      <a:stretch>
                        <a:fillRect/>
                      </a:stretch>
                    </p:blipFill>
                    <p:spPr>
                      <a:xfrm>
                        <a:off x="34925" y="4375150"/>
                        <a:ext cx="6840538" cy="2482850"/>
                      </a:xfrm>
                      <a:prstGeom prst="rect">
                        <a:avLst/>
                      </a:prstGeom>
                      <a:noFill/>
                      <a:ln w="38100">
                        <a:noFill/>
                        <a:miter/>
                      </a:ln>
                    </p:spPr>
                  </p:pic>
                </p:oleObj>
              </mc:Fallback>
            </mc:AlternateContent>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标题 9"/>
          <p:cNvSpPr>
            <a:spLocks noGrp="1"/>
          </p:cNvSpPr>
          <p:nvPr>
            <p:ph type="title"/>
          </p:nvPr>
        </p:nvSpPr>
        <p:spPr>
          <a:ln/>
        </p:spPr>
        <p:txBody>
          <a:bodyPr vert="horz" wrap="square" lIns="91440" tIns="45720" rIns="91440" bIns="45720" anchor="ctr" anchorCtr="0"/>
          <a:p>
            <a:pPr>
              <a:buNone/>
            </a:pPr>
            <a:endParaRPr lang="zh-CN" altLang="en-US" kern="1200" dirty="0">
              <a:solidFill>
                <a:srgbClr val="FF0000"/>
              </a:solidFill>
              <a:latin typeface="微软雅黑" panose="020B0503020204020204" pitchFamily="34" charset="-122"/>
              <a:ea typeface="微软雅黑" panose="020B0503020204020204" pitchFamily="34" charset="-122"/>
              <a:cs typeface="+mj-cs"/>
            </a:endParaRPr>
          </a:p>
        </p:txBody>
      </p:sp>
      <p:sp>
        <p:nvSpPr>
          <p:cNvPr id="38915" name="内容占位符 2"/>
          <p:cNvSpPr>
            <a:spLocks noGrp="1"/>
          </p:cNvSpPr>
          <p:nvPr>
            <p:ph sz="half" idx="1"/>
          </p:nvPr>
        </p:nvSpPr>
        <p:spPr>
          <a:xfrm>
            <a:off x="285750" y="1285875"/>
            <a:ext cx="4430713" cy="5000625"/>
          </a:xfrm>
          <a:ln/>
        </p:spPr>
        <p:txBody>
          <a:bodyPr vert="horz" wrap="square" lIns="36000" tIns="45720" rIns="36000" bIns="45720" anchor="t" anchorCtr="0"/>
          <a:p>
            <a:pPr>
              <a:spcBef>
                <a:spcPts val="200"/>
              </a:spcBef>
              <a:spcAft>
                <a:spcPts val="200"/>
              </a:spcAft>
              <a:buClrTx/>
              <a:buSzTx/>
              <a:buFont typeface="Wingdings" panose="05000000000000000000" pitchFamily="2" charset="2"/>
              <a:buChar char="ü"/>
            </a:pPr>
            <a:r>
              <a:rPr lang="zh-CN" altLang="en-US" kern="1200" dirty="0">
                <a:latin typeface="微软雅黑" panose="020B0503020204020204" pitchFamily="34" charset="-122"/>
                <a:ea typeface="微软雅黑" panose="020B0503020204020204" pitchFamily="34" charset="-122"/>
                <a:cs typeface="+mn-cs"/>
              </a:rPr>
              <a:t>大范围暴雪天气交通中断事件</a:t>
            </a:r>
            <a:endParaRPr lang="en-US" altLang="zh-CN" kern="1200" dirty="0">
              <a:latin typeface="微软雅黑" panose="020B0503020204020204" pitchFamily="34" charset="-122"/>
              <a:ea typeface="微软雅黑" panose="020B0503020204020204" pitchFamily="34" charset="-122"/>
              <a:cs typeface="+mn-cs"/>
            </a:endParaRPr>
          </a:p>
          <a:p>
            <a:pPr>
              <a:spcBef>
                <a:spcPts val="200"/>
              </a:spcBef>
              <a:spcAft>
                <a:spcPts val="200"/>
              </a:spcAft>
              <a:buClrTx/>
              <a:buSzTx/>
              <a:buFont typeface="Wingdings" panose="05000000000000000000" pitchFamily="2" charset="2"/>
              <a:buChar char="ü"/>
            </a:pPr>
            <a:r>
              <a:rPr lang="zh-CN" altLang="en-US" kern="1200" dirty="0">
                <a:latin typeface="微软雅黑" panose="020B0503020204020204" pitchFamily="34" charset="-122"/>
                <a:ea typeface="微软雅黑" panose="020B0503020204020204" pitchFamily="34" charset="-122"/>
                <a:cs typeface="+mn-cs"/>
              </a:rPr>
              <a:t>不明原因重大传染病疫情事件</a:t>
            </a:r>
            <a:endParaRPr lang="en-US" altLang="zh-CN" kern="1200" dirty="0">
              <a:latin typeface="微软雅黑" panose="020B0503020204020204" pitchFamily="34" charset="-122"/>
              <a:ea typeface="微软雅黑" panose="020B0503020204020204" pitchFamily="34" charset="-122"/>
              <a:cs typeface="+mn-cs"/>
            </a:endParaRPr>
          </a:p>
          <a:p>
            <a:pPr>
              <a:spcBef>
                <a:spcPts val="200"/>
              </a:spcBef>
              <a:spcAft>
                <a:spcPts val="200"/>
              </a:spcAft>
              <a:buClrTx/>
              <a:buSzTx/>
              <a:buFont typeface="Wingdings" panose="05000000000000000000" pitchFamily="2" charset="2"/>
              <a:buChar char="ü"/>
            </a:pPr>
            <a:r>
              <a:rPr lang="zh-CN" altLang="en-US" kern="1200" dirty="0">
                <a:latin typeface="微软雅黑" panose="020B0503020204020204" pitchFamily="34" charset="-122"/>
                <a:ea typeface="微软雅黑" panose="020B0503020204020204" pitchFamily="34" charset="-122"/>
                <a:cs typeface="+mn-cs"/>
              </a:rPr>
              <a:t>大规模网络信息安全事件</a:t>
            </a:r>
            <a:endParaRPr lang="en-US" altLang="zh-CN" kern="1200" dirty="0">
              <a:latin typeface="微软雅黑" panose="020B0503020204020204" pitchFamily="34" charset="-122"/>
              <a:ea typeface="微软雅黑" panose="020B0503020204020204" pitchFamily="34" charset="-122"/>
              <a:cs typeface="+mn-cs"/>
            </a:endParaRPr>
          </a:p>
          <a:p>
            <a:pPr>
              <a:spcBef>
                <a:spcPts val="200"/>
              </a:spcBef>
              <a:spcAft>
                <a:spcPts val="200"/>
              </a:spcAft>
              <a:buClrTx/>
              <a:buSzTx/>
              <a:buFont typeface="Wingdings" panose="05000000000000000000" pitchFamily="2" charset="2"/>
              <a:buChar char="ü"/>
            </a:pPr>
            <a:r>
              <a:rPr lang="zh-CN" altLang="en-US" kern="1200" dirty="0">
                <a:latin typeface="微软雅黑" panose="020B0503020204020204" pitchFamily="34" charset="-122"/>
                <a:ea typeface="微软雅黑" panose="020B0503020204020204" pitchFamily="34" charset="-122"/>
                <a:cs typeface="+mn-cs"/>
              </a:rPr>
              <a:t>燃气多门站停气事件</a:t>
            </a:r>
            <a:endParaRPr lang="en-US" altLang="zh-CN" kern="1200" dirty="0">
              <a:latin typeface="微软雅黑" panose="020B0503020204020204" pitchFamily="34" charset="-122"/>
              <a:ea typeface="微软雅黑" panose="020B0503020204020204" pitchFamily="34" charset="-122"/>
              <a:cs typeface="+mn-cs"/>
            </a:endParaRPr>
          </a:p>
          <a:p>
            <a:pPr>
              <a:spcBef>
                <a:spcPts val="200"/>
              </a:spcBef>
              <a:spcAft>
                <a:spcPts val="200"/>
              </a:spcAft>
              <a:buClrTx/>
              <a:buSzTx/>
              <a:buFont typeface="Wingdings" panose="05000000000000000000" pitchFamily="2" charset="2"/>
              <a:buChar char="ü"/>
            </a:pPr>
            <a:r>
              <a:rPr lang="zh-CN" altLang="en-US" kern="1200" dirty="0">
                <a:latin typeface="微软雅黑" panose="020B0503020204020204" pitchFamily="34" charset="-122"/>
                <a:ea typeface="微软雅黑" panose="020B0503020204020204" pitchFamily="34" charset="-122"/>
                <a:cs typeface="+mn-cs"/>
              </a:rPr>
              <a:t>大规模群体性事件</a:t>
            </a:r>
            <a:endParaRPr lang="en-US" altLang="zh-CN" kern="1200" dirty="0">
              <a:latin typeface="微软雅黑" panose="020B0503020204020204" pitchFamily="34" charset="-122"/>
              <a:ea typeface="微软雅黑" panose="020B0503020204020204" pitchFamily="34" charset="-122"/>
              <a:cs typeface="+mn-cs"/>
            </a:endParaRPr>
          </a:p>
          <a:p>
            <a:pPr>
              <a:spcBef>
                <a:spcPts val="200"/>
              </a:spcBef>
              <a:spcAft>
                <a:spcPts val="200"/>
              </a:spcAft>
              <a:buClrTx/>
              <a:buSzTx/>
              <a:buFont typeface="Wingdings" panose="05000000000000000000" pitchFamily="2" charset="2"/>
              <a:buChar char="ü"/>
            </a:pPr>
            <a:r>
              <a:rPr lang="zh-CN" altLang="en-US" kern="1200" dirty="0">
                <a:latin typeface="微软雅黑" panose="020B0503020204020204" pitchFamily="34" charset="-122"/>
                <a:ea typeface="微软雅黑" panose="020B0503020204020204" pitchFamily="34" charset="-122"/>
                <a:cs typeface="+mn-cs"/>
              </a:rPr>
              <a:t>水源严重污染事件</a:t>
            </a:r>
            <a:endParaRPr lang="en-US" altLang="zh-CN" kern="1200" dirty="0">
              <a:latin typeface="微软雅黑" panose="020B0503020204020204" pitchFamily="34" charset="-122"/>
              <a:ea typeface="微软雅黑" panose="020B0503020204020204" pitchFamily="34" charset="-122"/>
              <a:cs typeface="+mn-cs"/>
            </a:endParaRPr>
          </a:p>
          <a:p>
            <a:pPr>
              <a:spcBef>
                <a:spcPts val="200"/>
              </a:spcBef>
              <a:spcAft>
                <a:spcPts val="200"/>
              </a:spcAft>
              <a:buClrTx/>
              <a:buSzTx/>
              <a:buFont typeface="Wingdings" panose="05000000000000000000" pitchFamily="2" charset="2"/>
              <a:buChar char="ü"/>
            </a:pPr>
            <a:endParaRPr lang="en-US" altLang="zh-CN" kern="1200" dirty="0">
              <a:latin typeface="微软雅黑" panose="020B0503020204020204" pitchFamily="34" charset="-122"/>
              <a:ea typeface="微软雅黑" panose="020B0503020204020204" pitchFamily="34" charset="-122"/>
              <a:cs typeface="+mn-cs"/>
            </a:endParaRPr>
          </a:p>
          <a:p>
            <a:pPr>
              <a:spcBef>
                <a:spcPts val="200"/>
              </a:spcBef>
              <a:spcAft>
                <a:spcPts val="200"/>
              </a:spcAft>
              <a:buClrTx/>
              <a:buSzTx/>
            </a:pPr>
            <a:endParaRPr lang="zh-CN" altLang="en-US" kern="1200" dirty="0">
              <a:latin typeface="微软雅黑" panose="020B0503020204020204" pitchFamily="34" charset="-122"/>
              <a:ea typeface="微软雅黑" panose="020B0503020204020204" pitchFamily="34" charset="-122"/>
              <a:cs typeface="+mn-cs"/>
            </a:endParaRPr>
          </a:p>
        </p:txBody>
      </p:sp>
      <p:sp>
        <p:nvSpPr>
          <p:cNvPr id="38916" name="内容占位符 10"/>
          <p:cNvSpPr>
            <a:spLocks noGrp="1"/>
          </p:cNvSpPr>
          <p:nvPr>
            <p:ph sz="half" idx="2"/>
          </p:nvPr>
        </p:nvSpPr>
        <p:spPr>
          <a:xfrm>
            <a:off x="5003800" y="1285875"/>
            <a:ext cx="3854450" cy="5000625"/>
          </a:xfrm>
          <a:ln/>
        </p:spPr>
        <p:txBody>
          <a:bodyPr vert="horz" wrap="square" lIns="36000" tIns="45720" rIns="36000" bIns="45720" anchor="t" anchorCtr="0"/>
          <a:p>
            <a:pPr>
              <a:spcBef>
                <a:spcPts val="200"/>
              </a:spcBef>
              <a:spcAft>
                <a:spcPts val="200"/>
              </a:spcAft>
              <a:buClrTx/>
              <a:buSzTx/>
              <a:buFont typeface="Wingdings" panose="05000000000000000000" pitchFamily="2" charset="2"/>
              <a:buChar char="ü"/>
            </a:pPr>
            <a:r>
              <a:rPr lang="zh-CN" altLang="en-US" kern="1200" dirty="0">
                <a:latin typeface="微软雅黑" panose="020B0503020204020204" pitchFamily="34" charset="-122"/>
                <a:ea typeface="微软雅黑" panose="020B0503020204020204" pitchFamily="34" charset="-122"/>
                <a:cs typeface="+mn-cs"/>
              </a:rPr>
              <a:t>大面积停电事件</a:t>
            </a:r>
            <a:endParaRPr lang="en-US" altLang="zh-CN" kern="1200" dirty="0">
              <a:latin typeface="微软雅黑" panose="020B0503020204020204" pitchFamily="34" charset="-122"/>
              <a:ea typeface="微软雅黑" panose="020B0503020204020204" pitchFamily="34" charset="-122"/>
              <a:cs typeface="+mn-cs"/>
            </a:endParaRPr>
          </a:p>
          <a:p>
            <a:pPr>
              <a:spcBef>
                <a:spcPts val="200"/>
              </a:spcBef>
              <a:spcAft>
                <a:spcPts val="200"/>
              </a:spcAft>
              <a:buClrTx/>
              <a:buSzTx/>
              <a:buFont typeface="Wingdings" panose="05000000000000000000" pitchFamily="2" charset="2"/>
              <a:buChar char="ü"/>
            </a:pPr>
            <a:r>
              <a:rPr lang="zh-CN" altLang="en-US" kern="1200" dirty="0">
                <a:latin typeface="微软雅黑" panose="020B0503020204020204" pitchFamily="34" charset="-122"/>
                <a:ea typeface="微软雅黑" panose="020B0503020204020204" pitchFamily="34" charset="-122"/>
                <a:cs typeface="+mn-cs"/>
              </a:rPr>
              <a:t>地铁情景构建</a:t>
            </a:r>
            <a:endParaRPr lang="en-US" altLang="zh-CN" kern="1200" dirty="0">
              <a:latin typeface="微软雅黑" panose="020B0503020204020204" pitchFamily="34" charset="-122"/>
              <a:ea typeface="微软雅黑" panose="020B0503020204020204" pitchFamily="34" charset="-122"/>
              <a:cs typeface="+mn-cs"/>
            </a:endParaRPr>
          </a:p>
          <a:p>
            <a:pPr>
              <a:spcBef>
                <a:spcPts val="200"/>
              </a:spcBef>
              <a:spcAft>
                <a:spcPts val="200"/>
              </a:spcAft>
              <a:buClrTx/>
              <a:buSzTx/>
              <a:buFont typeface="Wingdings" panose="05000000000000000000" pitchFamily="2" charset="2"/>
              <a:buChar char="ü"/>
            </a:pPr>
            <a:r>
              <a:rPr lang="zh-CN" altLang="en-US" kern="1200" dirty="0">
                <a:latin typeface="微软雅黑" panose="020B0503020204020204" pitchFamily="34" charset="-122"/>
                <a:ea typeface="微软雅黑" panose="020B0503020204020204" pitchFamily="34" charset="-122"/>
                <a:cs typeface="+mn-cs"/>
              </a:rPr>
              <a:t>破坏性地震</a:t>
            </a:r>
            <a:endParaRPr lang="en-US" altLang="zh-CN" kern="1200" dirty="0">
              <a:latin typeface="微软雅黑" panose="020B0503020204020204" pitchFamily="34" charset="-122"/>
              <a:ea typeface="微软雅黑" panose="020B0503020204020204" pitchFamily="34" charset="-122"/>
              <a:cs typeface="+mn-cs"/>
            </a:endParaRPr>
          </a:p>
          <a:p>
            <a:pPr>
              <a:spcBef>
                <a:spcPts val="200"/>
              </a:spcBef>
              <a:spcAft>
                <a:spcPts val="200"/>
              </a:spcAft>
              <a:buClrTx/>
              <a:buSzTx/>
              <a:buFont typeface="Wingdings" panose="05000000000000000000" pitchFamily="2" charset="2"/>
              <a:buChar char="ü"/>
            </a:pPr>
            <a:r>
              <a:rPr lang="zh-CN" altLang="en-US" kern="1200" dirty="0">
                <a:latin typeface="微软雅黑" panose="020B0503020204020204" pitchFamily="34" charset="-122"/>
                <a:ea typeface="微软雅黑" panose="020B0503020204020204" pitchFamily="34" charset="-122"/>
                <a:cs typeface="+mn-cs"/>
              </a:rPr>
              <a:t>特大洪涝灾害</a:t>
            </a:r>
            <a:endParaRPr lang="en-US" altLang="zh-CN" kern="1200" dirty="0">
              <a:latin typeface="微软雅黑" panose="020B0503020204020204" pitchFamily="34" charset="-122"/>
              <a:ea typeface="微软雅黑" panose="020B0503020204020204" pitchFamily="34" charset="-122"/>
              <a:cs typeface="+mn-cs"/>
            </a:endParaRPr>
          </a:p>
          <a:p>
            <a:pPr>
              <a:spcBef>
                <a:spcPts val="200"/>
              </a:spcBef>
              <a:spcAft>
                <a:spcPts val="200"/>
              </a:spcAft>
              <a:buClrTx/>
              <a:buSzTx/>
              <a:buFont typeface="Wingdings" panose="05000000000000000000" pitchFamily="2" charset="2"/>
              <a:buChar char="ü"/>
            </a:pPr>
            <a:r>
              <a:rPr lang="zh-CN" altLang="en-US" kern="1200" dirty="0">
                <a:latin typeface="微软雅黑" panose="020B0503020204020204" pitchFamily="34" charset="-122"/>
                <a:ea typeface="微软雅黑" panose="020B0503020204020204" pitchFamily="34" charset="-122"/>
                <a:cs typeface="+mn-cs"/>
              </a:rPr>
              <a:t>民航空难事故</a:t>
            </a:r>
            <a:endParaRPr lang="zh-CN" altLang="en-US" kern="1200" dirty="0">
              <a:latin typeface="微软雅黑" panose="020B0503020204020204" pitchFamily="34" charset="-122"/>
              <a:ea typeface="微软雅黑" panose="020B0503020204020204" pitchFamily="34" charset="-122"/>
              <a:cs typeface="+mn-cs"/>
            </a:endParaRPr>
          </a:p>
          <a:p>
            <a:pPr>
              <a:buClrTx/>
              <a:buSzTx/>
            </a:pPr>
            <a:endParaRPr lang="zh-CN" altLang="en-US" kern="1200" dirty="0">
              <a:latin typeface="微软雅黑" panose="020B0503020204020204" pitchFamily="34" charset="-122"/>
              <a:ea typeface="微软雅黑" panose="020B0503020204020204" pitchFamily="34" charset="-122"/>
              <a:cs typeface="+mn-cs"/>
            </a:endParaRPr>
          </a:p>
        </p:txBody>
      </p:sp>
      <p:pic>
        <p:nvPicPr>
          <p:cNvPr id="38917" name="图片 17"/>
          <p:cNvPicPr>
            <a:picLocks noChangeAspect="1"/>
          </p:cNvPicPr>
          <p:nvPr/>
        </p:nvPicPr>
        <p:blipFill>
          <a:blip r:embed="rId1"/>
          <a:stretch>
            <a:fillRect/>
          </a:stretch>
        </p:blipFill>
        <p:spPr>
          <a:xfrm>
            <a:off x="5883275" y="4697413"/>
            <a:ext cx="1712913" cy="2160587"/>
          </a:xfrm>
          <a:prstGeom prst="rect">
            <a:avLst/>
          </a:prstGeom>
          <a:noFill/>
          <a:ln w="9525">
            <a:noFill/>
          </a:ln>
        </p:spPr>
      </p:pic>
      <p:pic>
        <p:nvPicPr>
          <p:cNvPr id="38918" name="Picture 2" descr="E:\北京SCENARIO\汇报PPT\会议文件\扫描0006.jpg"/>
          <p:cNvPicPr>
            <a:picLocks noChangeAspect="1"/>
          </p:cNvPicPr>
          <p:nvPr/>
        </p:nvPicPr>
        <p:blipFill>
          <a:blip r:embed="rId2"/>
          <a:stretch>
            <a:fillRect/>
          </a:stretch>
        </p:blipFill>
        <p:spPr>
          <a:xfrm>
            <a:off x="4284663" y="4697413"/>
            <a:ext cx="1633537" cy="2160587"/>
          </a:xfrm>
          <a:prstGeom prst="rect">
            <a:avLst/>
          </a:prstGeom>
          <a:noFill/>
          <a:ln w="9525">
            <a:noFill/>
          </a:ln>
        </p:spPr>
      </p:pic>
      <p:sp>
        <p:nvSpPr>
          <p:cNvPr id="6" name="矩形 5"/>
          <p:cNvSpPr/>
          <p:nvPr/>
        </p:nvSpPr>
        <p:spPr>
          <a:xfrm>
            <a:off x="0" y="0"/>
            <a:ext cx="9144000" cy="1079500"/>
          </a:xfrm>
          <a:prstGeom prst="rect">
            <a:avLst/>
          </a:prstGeom>
          <a:solidFill>
            <a:srgbClr val="0202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smtClean="0">
                <a:ln>
                  <a:noFill/>
                </a:ln>
                <a:solidFill>
                  <a:schemeClr val="lt1"/>
                </a:solidFill>
                <a:effectLst/>
                <a:uLnTx/>
                <a:uFillTx/>
                <a:latin typeface="微软雅黑" panose="020B0503020204020204" pitchFamily="34" charset="-122"/>
                <a:ea typeface="微软雅黑" panose="020B0503020204020204" pitchFamily="34" charset="-122"/>
                <a:cs typeface="+mn-cs"/>
              </a:rPr>
              <a:t>北京市巨灾情景构建情况</a:t>
            </a:r>
            <a:endParaRPr kumimoji="0" lang="en-US" altLang="zh-CN" sz="2800" b="1" i="0" u="none" strike="noStrike" kern="1200" cap="none" spc="0" normalizeH="0" baseline="0" noProof="0" dirty="0" smtClean="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pic>
        <p:nvPicPr>
          <p:cNvPr id="38920" name="Picture 7" descr="E:\北京SCENARIO\相关文件证明材料\扫描0001.jpg"/>
          <p:cNvPicPr>
            <a:picLocks noChangeAspect="1"/>
          </p:cNvPicPr>
          <p:nvPr/>
        </p:nvPicPr>
        <p:blipFill>
          <a:blip r:embed="rId3"/>
          <a:stretch>
            <a:fillRect/>
          </a:stretch>
        </p:blipFill>
        <p:spPr>
          <a:xfrm>
            <a:off x="7573963" y="4697413"/>
            <a:ext cx="1570037" cy="2160587"/>
          </a:xfrm>
          <a:prstGeom prst="rect">
            <a:avLst/>
          </a:prstGeom>
          <a:noFill/>
          <a:ln w="9525">
            <a:noFill/>
          </a:ln>
        </p:spPr>
      </p:pic>
      <p:sp>
        <p:nvSpPr>
          <p:cNvPr id="38921" name="矩形 11"/>
          <p:cNvSpPr/>
          <p:nvPr/>
        </p:nvSpPr>
        <p:spPr>
          <a:xfrm>
            <a:off x="0" y="4697413"/>
            <a:ext cx="4284663" cy="2160587"/>
          </a:xfrm>
          <a:prstGeom prst="rect">
            <a:avLst/>
          </a:prstGeom>
          <a:solidFill>
            <a:srgbClr val="FFFF00"/>
          </a:solidFill>
          <a:ln w="9525" cap="flat" cmpd="sng">
            <a:solidFill>
              <a:srgbClr val="002060"/>
            </a:solidFill>
            <a:prstDash val="solid"/>
            <a:miter/>
            <a:headEnd type="none" w="med" len="med"/>
            <a:tailEnd type="none" w="med" len="med"/>
          </a:ln>
        </p:spPr>
        <p:txBody>
          <a:bodyPr/>
          <a:p>
            <a:pPr>
              <a:lnSpc>
                <a:spcPts val="2300"/>
              </a:lnSpc>
              <a:buNone/>
            </a:pPr>
            <a:r>
              <a:rPr lang="zh-CN" altLang="en-US" sz="2000" dirty="0">
                <a:latin typeface="微软雅黑" panose="020B0503020204020204" pitchFamily="34" charset="-122"/>
                <a:ea typeface="微软雅黑" panose="020B0503020204020204" pitchFamily="34" charset="-122"/>
              </a:rPr>
              <a:t>沉着冷静，有备无患：</a:t>
            </a:r>
            <a:endParaRPr lang="en-US" altLang="zh-CN" sz="2000" dirty="0">
              <a:latin typeface="微软雅黑" panose="020B0503020204020204" pitchFamily="34" charset="-122"/>
              <a:ea typeface="微软雅黑" panose="020B0503020204020204" pitchFamily="34" charset="-122"/>
            </a:endParaRPr>
          </a:p>
          <a:p>
            <a:pPr>
              <a:lnSpc>
                <a:spcPts val="2300"/>
              </a:lnSpc>
              <a:buNone/>
            </a:pP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抗战期间，八路军第</a:t>
            </a:r>
            <a:r>
              <a:rPr lang="en-US" altLang="zh-CN" sz="2000" dirty="0">
                <a:latin typeface="微软雅黑" panose="020B0503020204020204" pitchFamily="34" charset="-122"/>
                <a:ea typeface="微软雅黑" panose="020B0503020204020204" pitchFamily="34" charset="-122"/>
              </a:rPr>
              <a:t>129</a:t>
            </a:r>
            <a:r>
              <a:rPr lang="zh-CN" altLang="en-US" sz="2000" dirty="0">
                <a:latin typeface="微软雅黑" panose="020B0503020204020204" pitchFamily="34" charset="-122"/>
                <a:ea typeface="微软雅黑" panose="020B0503020204020204" pitchFamily="34" charset="-122"/>
              </a:rPr>
              <a:t>师师长刘伯承明确要求：“（各级指挥部）应经常进行备战的组织工作，</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平时即假想各种敌情，看好各方地形，预定使用游击队、民兵、自卫队的战法，并进行演习。”</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8" name="Rectangle 3"/>
          <p:cNvSpPr>
            <a:spLocks noGrp="1"/>
          </p:cNvSpPr>
          <p:nvPr>
            <p:ph idx="1"/>
          </p:nvPr>
        </p:nvSpPr>
        <p:spPr>
          <a:xfrm>
            <a:off x="250825" y="1285875"/>
            <a:ext cx="4575175" cy="5072063"/>
          </a:xfrm>
          <a:ln/>
        </p:spPr>
        <p:txBody>
          <a:bodyPr vert="horz" wrap="square" lIns="91440" tIns="45720" rIns="91440" bIns="45720" anchor="t" anchorCtr="0"/>
          <a:p>
            <a:pPr marL="0" indent="0">
              <a:lnSpc>
                <a:spcPts val="3600"/>
              </a:lnSpc>
              <a:spcBef>
                <a:spcPts val="300"/>
              </a:spcBef>
              <a:spcAft>
                <a:spcPts val="300"/>
              </a:spcAft>
              <a:buFont typeface="Arial" panose="020B0604020202020204" pitchFamily="34" charset="0"/>
              <a:buNone/>
            </a:pPr>
            <a:r>
              <a:rPr lang="en-US" altLang="zh-CN" kern="1200" dirty="0">
                <a:latin typeface="微软雅黑" panose="020B0503020204020204" pitchFamily="34" charset="-122"/>
                <a:ea typeface="微软雅黑" panose="020B0503020204020204" pitchFamily="34" charset="-122"/>
                <a:cs typeface="+mn-cs"/>
              </a:rPr>
              <a:t>       </a:t>
            </a:r>
            <a:r>
              <a:rPr lang="zh-CN" altLang="en-US" kern="1200" dirty="0">
                <a:latin typeface="微软雅黑" panose="020B0503020204020204" pitchFamily="34" charset="-122"/>
                <a:ea typeface="微软雅黑" panose="020B0503020204020204" pitchFamily="34" charset="-122"/>
                <a:cs typeface="+mn-cs"/>
              </a:rPr>
              <a:t>现在我们国家处于工业化、城镇化、信息化的转型、转轨、转变时期、快速发展期和矛盾凸显期，这个时候事情很多，我们国家又是自然灾害多发的国家，我们在“几化”过程中遇到的突发事件很多，怎么把它管控好，把这些突发安全问题对我们的冲击和损害降到最低的限度，</a:t>
            </a:r>
            <a:r>
              <a:rPr lang="zh-CN" altLang="en-US" u="sng" kern="1200" dirty="0">
                <a:solidFill>
                  <a:srgbClr val="FF0000"/>
                </a:solidFill>
                <a:latin typeface="微软雅黑" panose="020B0503020204020204" pitchFamily="34" charset="-122"/>
                <a:ea typeface="微软雅黑" panose="020B0503020204020204" pitchFamily="34" charset="-122"/>
                <a:cs typeface="+mn-cs"/>
              </a:rPr>
              <a:t>这是我们要积极应对的</a:t>
            </a:r>
            <a:r>
              <a:rPr lang="zh-CN" altLang="en-US" kern="1200" dirty="0">
                <a:latin typeface="微软雅黑" panose="020B0503020204020204" pitchFamily="34" charset="-122"/>
                <a:ea typeface="微软雅黑" panose="020B0503020204020204" pitchFamily="34" charset="-122"/>
                <a:cs typeface="+mn-cs"/>
              </a:rPr>
              <a:t>。</a:t>
            </a:r>
            <a:endParaRPr lang="en-US" altLang="zh-CN" kern="1200" dirty="0">
              <a:latin typeface="微软雅黑" panose="020B0503020204020204" pitchFamily="34" charset="-122"/>
              <a:ea typeface="微软雅黑" panose="020B0503020204020204" pitchFamily="34" charset="-122"/>
              <a:cs typeface="+mn-cs"/>
            </a:endParaRPr>
          </a:p>
        </p:txBody>
      </p:sp>
      <p:pic>
        <p:nvPicPr>
          <p:cNvPr id="14339" name="Picture 4" descr="习近平76992855"/>
          <p:cNvPicPr>
            <a:picLocks noChangeAspect="1"/>
          </p:cNvPicPr>
          <p:nvPr/>
        </p:nvPicPr>
        <p:blipFill>
          <a:blip r:embed="rId1"/>
          <a:stretch>
            <a:fillRect/>
          </a:stretch>
        </p:blipFill>
        <p:spPr>
          <a:xfrm>
            <a:off x="4859338" y="1341438"/>
            <a:ext cx="4191000" cy="5211762"/>
          </a:xfrm>
          <a:prstGeom prst="rect">
            <a:avLst/>
          </a:prstGeom>
          <a:noFill/>
          <a:ln w="9525">
            <a:noFill/>
          </a:ln>
        </p:spPr>
      </p:pic>
      <p:sp>
        <p:nvSpPr>
          <p:cNvPr id="14340" name="标题 4"/>
          <p:cNvSpPr>
            <a:spLocks noGrp="1"/>
          </p:cNvSpPr>
          <p:nvPr>
            <p:ph type="title"/>
          </p:nvPr>
        </p:nvSpPr>
        <p:spPr>
          <a:ln/>
        </p:spPr>
        <p:txBody>
          <a:bodyPr vert="horz" wrap="square" lIns="91440" tIns="45720" rIns="91440" bIns="45720" anchor="ctr" anchorCtr="0"/>
          <a:p>
            <a:pPr>
              <a:buNone/>
            </a:pPr>
            <a:endParaRPr lang="zh-CN" altLang="en-US" sz="2800" kern="1200" dirty="0">
              <a:solidFill>
                <a:srgbClr val="FF0000"/>
              </a:solidFill>
              <a:latin typeface="微软雅黑" panose="020B0503020204020204" pitchFamily="34" charset="-122"/>
              <a:ea typeface="微软雅黑" panose="020B0503020204020204" pitchFamily="34" charset="-122"/>
              <a:cs typeface="+mj-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5" name="Rectangle 12"/>
          <p:cNvSpPr/>
          <p:nvPr/>
        </p:nvSpPr>
        <p:spPr>
          <a:xfrm>
            <a:off x="0" y="-184150"/>
            <a:ext cx="184150" cy="368300"/>
          </a:xfrm>
          <a:prstGeom prst="rect">
            <a:avLst/>
          </a:prstGeom>
          <a:noFill/>
          <a:ln w="9525">
            <a:noFill/>
          </a:ln>
        </p:spPr>
        <p:txBody>
          <a:bodyPr wrap="none" anchor="ctr" anchorCtr="0">
            <a:spAutoFit/>
          </a:bodyPr>
          <a:p>
            <a:pPr>
              <a:buNone/>
            </a:pPr>
            <a:endParaRPr lang="zh-CN" altLang="en-US" dirty="0">
              <a:latin typeface="微软雅黑" panose="020B0503020204020204" pitchFamily="34" charset="-122"/>
              <a:ea typeface="微软雅黑" panose="020B0503020204020204" pitchFamily="34" charset="-122"/>
            </a:endParaRPr>
          </a:p>
        </p:txBody>
      </p:sp>
      <p:graphicFrame>
        <p:nvGraphicFramePr>
          <p:cNvPr id="3074" name="对象 8"/>
          <p:cNvGraphicFramePr/>
          <p:nvPr/>
        </p:nvGraphicFramePr>
        <p:xfrm>
          <a:off x="774700" y="2420938"/>
          <a:ext cx="8334375" cy="4392612"/>
        </p:xfrm>
        <a:graphic>
          <a:graphicData uri="http://schemas.openxmlformats.org/presentationml/2006/ole">
            <mc:AlternateContent xmlns:mc="http://schemas.openxmlformats.org/markup-compatibility/2006">
              <mc:Choice xmlns:v="urn:schemas-microsoft-com:vml" Requires="v">
                <p:oleObj spid="_x0000_s3078" name="" r:id="rId1" imgW="9702800" imgH="5118100" progId="">
                  <p:embed/>
                </p:oleObj>
              </mc:Choice>
              <mc:Fallback>
                <p:oleObj name="" r:id="rId1" imgW="9702800" imgH="5118100" progId="">
                  <p:embed/>
                  <p:pic>
                    <p:nvPicPr>
                      <p:cNvPr id="0" name="图片 3077"/>
                      <p:cNvPicPr/>
                      <p:nvPr/>
                    </p:nvPicPr>
                    <p:blipFill>
                      <a:blip r:embed="rId2"/>
                      <a:stretch>
                        <a:fillRect/>
                      </a:stretch>
                    </p:blipFill>
                    <p:spPr>
                      <a:xfrm>
                        <a:off x="774700" y="2420938"/>
                        <a:ext cx="8334375" cy="4392612"/>
                      </a:xfrm>
                      <a:prstGeom prst="rect">
                        <a:avLst/>
                      </a:prstGeom>
                      <a:noFill/>
                      <a:ln w="38100">
                        <a:noFill/>
                        <a:miter/>
                      </a:ln>
                    </p:spPr>
                  </p:pic>
                </p:oleObj>
              </mc:Fallback>
            </mc:AlternateContent>
          </a:graphicData>
        </a:graphic>
      </p:graphicFrame>
      <p:sp>
        <p:nvSpPr>
          <p:cNvPr id="3076" name="内容占位符 12"/>
          <p:cNvSpPr>
            <a:spLocks noGrp="1"/>
          </p:cNvSpPr>
          <p:nvPr>
            <p:ph idx="1"/>
          </p:nvPr>
        </p:nvSpPr>
        <p:spPr>
          <a:xfrm>
            <a:off x="357188" y="1285875"/>
            <a:ext cx="8501062" cy="5072063"/>
          </a:xfrm>
          <a:ln/>
        </p:spPr>
        <p:txBody>
          <a:bodyPr vert="horz" wrap="square" lIns="91440" tIns="45720" rIns="91440" bIns="45720" anchor="t" anchorCtr="0"/>
          <a:p>
            <a:pPr/>
            <a:r>
              <a:rPr lang="zh-CN" altLang="en-US" kern="1200" dirty="0">
                <a:latin typeface="微软雅黑" panose="020B0503020204020204" pitchFamily="34" charset="-122"/>
                <a:ea typeface="微软雅黑" panose="020B0503020204020204" pitchFamily="34" charset="-122"/>
                <a:cs typeface="+mn-cs"/>
              </a:rPr>
              <a:t>重特大事故情景构建</a:t>
            </a:r>
            <a:r>
              <a:rPr lang="en-US" altLang="zh-CN" kern="1200" dirty="0">
                <a:latin typeface="微软雅黑" panose="020B0503020204020204" pitchFamily="34" charset="-122"/>
                <a:ea typeface="微软雅黑" panose="020B0503020204020204" pitchFamily="34" charset="-122"/>
                <a:cs typeface="+mn-cs"/>
              </a:rPr>
              <a:t>-</a:t>
            </a:r>
            <a:r>
              <a:rPr lang="zh-CN" altLang="en-US" kern="1200" dirty="0">
                <a:latin typeface="微软雅黑" panose="020B0503020204020204" pitchFamily="34" charset="-122"/>
                <a:ea typeface="微软雅黑" panose="020B0503020204020204" pitchFamily="34" charset="-122"/>
                <a:cs typeface="+mn-cs"/>
              </a:rPr>
              <a:t>基本步骤</a:t>
            </a:r>
            <a:endParaRPr lang="zh-CN" altLang="en-US" kern="1200" dirty="0">
              <a:latin typeface="微软雅黑" panose="020B0503020204020204" pitchFamily="34" charset="-122"/>
              <a:ea typeface="微软雅黑" panose="020B0503020204020204" pitchFamily="34" charset="-122"/>
              <a:cs typeface="+mn-cs"/>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8" name="标题 1"/>
          <p:cNvSpPr>
            <a:spLocks noGrp="1"/>
          </p:cNvSpPr>
          <p:nvPr>
            <p:ph type="title"/>
          </p:nvPr>
        </p:nvSpPr>
        <p:spPr>
          <a:ln/>
        </p:spPr>
        <p:txBody>
          <a:bodyPr vert="horz" wrap="square" lIns="91440" tIns="45720" rIns="91440" bIns="45720" anchor="ctr" anchorCtr="0"/>
          <a:p>
            <a:pPr/>
            <a:r>
              <a:rPr lang="zh-CN" altLang="en-US" kern="1200" dirty="0">
                <a:solidFill>
                  <a:srgbClr val="FF0000"/>
                </a:solidFill>
                <a:latin typeface="微软雅黑" panose="020B0503020204020204" pitchFamily="34" charset="-122"/>
                <a:ea typeface="微软雅黑" panose="020B0503020204020204" pitchFamily="34" charset="-122"/>
                <a:cs typeface="+mj-cs"/>
              </a:rPr>
              <a:t>（二）规范务实的应急演练</a:t>
            </a:r>
            <a:endParaRPr lang="en-US" altLang="zh-CN" kern="1200" dirty="0">
              <a:solidFill>
                <a:srgbClr val="FF0000"/>
              </a:solidFill>
              <a:latin typeface="微软雅黑" panose="020B0503020204020204" pitchFamily="34" charset="-122"/>
              <a:ea typeface="微软雅黑" panose="020B0503020204020204" pitchFamily="34" charset="-122"/>
              <a:cs typeface="+mj-cs"/>
            </a:endParaRPr>
          </a:p>
        </p:txBody>
      </p:sp>
      <p:sp>
        <p:nvSpPr>
          <p:cNvPr id="39939" name="内容占位符 2"/>
          <p:cNvSpPr>
            <a:spLocks noGrp="1"/>
          </p:cNvSpPr>
          <p:nvPr>
            <p:ph idx="1"/>
          </p:nvPr>
        </p:nvSpPr>
        <p:spPr>
          <a:xfrm>
            <a:off x="357188" y="1285875"/>
            <a:ext cx="8501062" cy="5072063"/>
          </a:xfrm>
          <a:ln/>
        </p:spPr>
        <p:txBody>
          <a:bodyPr vert="horz" wrap="square" lIns="91440" tIns="45720" rIns="91440" bIns="45720" anchor="t" anchorCtr="0"/>
          <a:p>
            <a:pPr>
              <a:spcBef>
                <a:spcPts val="200"/>
              </a:spcBef>
              <a:spcAft>
                <a:spcPts val="200"/>
              </a:spcAft>
              <a:buFont typeface="Arial" panose="020B0604020202020204" pitchFamily="34" charset="0"/>
              <a:buNone/>
            </a:pPr>
            <a:r>
              <a:rPr lang="en-US" altLang="zh-CN" kern="1200" dirty="0">
                <a:latin typeface="微软雅黑" panose="020B0503020204020204" pitchFamily="34" charset="-122"/>
                <a:ea typeface="微软雅黑" panose="020B0503020204020204" pitchFamily="34" charset="-122"/>
                <a:cs typeface="+mn-cs"/>
              </a:rPr>
              <a:t>1. </a:t>
            </a:r>
            <a:r>
              <a:rPr lang="zh-CN" altLang="en-US" kern="1200" dirty="0">
                <a:latin typeface="微软雅黑" panose="020B0503020204020204" pitchFamily="34" charset="-122"/>
                <a:ea typeface="微软雅黑" panose="020B0503020204020204" pitchFamily="34" charset="-122"/>
                <a:cs typeface="+mn-cs"/>
              </a:rPr>
              <a:t>应急演练的作用与时机</a:t>
            </a:r>
            <a:endParaRPr lang="en-US" altLang="zh-CN" kern="1200" dirty="0">
              <a:latin typeface="微软雅黑" panose="020B0503020204020204" pitchFamily="34" charset="-122"/>
              <a:ea typeface="微软雅黑" panose="020B0503020204020204" pitchFamily="34" charset="-122"/>
              <a:cs typeface="+mn-cs"/>
            </a:endParaRPr>
          </a:p>
          <a:p>
            <a:pPr lvl="1">
              <a:spcBef>
                <a:spcPts val="200"/>
              </a:spcBef>
              <a:spcAft>
                <a:spcPts val="200"/>
              </a:spcAft>
            </a:pPr>
            <a:r>
              <a:rPr lang="zh-CN" altLang="en-US" kern="1200" dirty="0">
                <a:latin typeface="微软雅黑" panose="020B0503020204020204" pitchFamily="34" charset="-122"/>
                <a:ea typeface="微软雅黑" panose="020B0503020204020204" pitchFamily="34" charset="-122"/>
                <a:cs typeface="+mn-cs"/>
              </a:rPr>
              <a:t>检验应急预案、培训、装备和设施的有效性；</a:t>
            </a:r>
            <a:endParaRPr lang="zh-CN" altLang="en-US" kern="1200" dirty="0">
              <a:latin typeface="微软雅黑" panose="020B0503020204020204" pitchFamily="34" charset="-122"/>
              <a:ea typeface="微软雅黑" panose="020B0503020204020204" pitchFamily="34" charset="-122"/>
              <a:cs typeface="+mn-cs"/>
            </a:endParaRPr>
          </a:p>
          <a:p>
            <a:pPr lvl="1">
              <a:spcBef>
                <a:spcPts val="200"/>
              </a:spcBef>
              <a:spcAft>
                <a:spcPts val="200"/>
              </a:spcAft>
            </a:pPr>
            <a:r>
              <a:rPr lang="zh-CN" altLang="en-US" kern="1200" dirty="0">
                <a:latin typeface="微软雅黑" panose="020B0503020204020204" pitchFamily="34" charset="-122"/>
                <a:ea typeface="微软雅黑" panose="020B0503020204020204" pitchFamily="34" charset="-122"/>
                <a:cs typeface="+mn-cs"/>
              </a:rPr>
              <a:t>培训人员，明确和熟悉各自角色与职责；</a:t>
            </a:r>
            <a:endParaRPr lang="zh-CN" altLang="en-US" kern="1200" dirty="0">
              <a:latin typeface="微软雅黑" panose="020B0503020204020204" pitchFamily="34" charset="-122"/>
              <a:ea typeface="微软雅黑" panose="020B0503020204020204" pitchFamily="34" charset="-122"/>
              <a:cs typeface="+mn-cs"/>
            </a:endParaRPr>
          </a:p>
          <a:p>
            <a:pPr lvl="1">
              <a:spcBef>
                <a:spcPts val="200"/>
              </a:spcBef>
              <a:spcAft>
                <a:spcPts val="200"/>
              </a:spcAft>
            </a:pPr>
            <a:r>
              <a:rPr lang="zh-CN" altLang="en-US" kern="1200" dirty="0">
                <a:latin typeface="微软雅黑" panose="020B0503020204020204" pitchFamily="34" charset="-122"/>
                <a:ea typeface="微软雅黑" panose="020B0503020204020204" pitchFamily="34" charset="-122"/>
                <a:cs typeface="+mn-cs"/>
              </a:rPr>
              <a:t>推动多种力量的协调、沟通与合作；</a:t>
            </a:r>
            <a:endParaRPr lang="zh-CN" altLang="en-US" kern="1200" dirty="0">
              <a:latin typeface="微软雅黑" panose="020B0503020204020204" pitchFamily="34" charset="-122"/>
              <a:ea typeface="微软雅黑" panose="020B0503020204020204" pitchFamily="34" charset="-122"/>
              <a:cs typeface="+mn-cs"/>
            </a:endParaRPr>
          </a:p>
          <a:p>
            <a:pPr lvl="1">
              <a:spcBef>
                <a:spcPts val="200"/>
              </a:spcBef>
              <a:spcAft>
                <a:spcPts val="200"/>
              </a:spcAft>
            </a:pPr>
            <a:r>
              <a:rPr lang="zh-CN" altLang="en-US" kern="1200" dirty="0">
                <a:latin typeface="微软雅黑" panose="020B0503020204020204" pitchFamily="34" charset="-122"/>
                <a:ea typeface="微软雅黑" panose="020B0503020204020204" pitchFamily="34" charset="-122"/>
                <a:cs typeface="+mn-cs"/>
              </a:rPr>
              <a:t>发现能力不足，提供改进机会；</a:t>
            </a:r>
            <a:endParaRPr lang="zh-CN" altLang="en-US" kern="1200" dirty="0">
              <a:latin typeface="微软雅黑" panose="020B0503020204020204" pitchFamily="34" charset="-122"/>
              <a:ea typeface="微软雅黑" panose="020B0503020204020204" pitchFamily="34" charset="-122"/>
              <a:cs typeface="+mn-cs"/>
            </a:endParaRPr>
          </a:p>
          <a:p>
            <a:pPr lvl="1">
              <a:spcBef>
                <a:spcPts val="200"/>
              </a:spcBef>
              <a:spcAft>
                <a:spcPts val="200"/>
              </a:spcAft>
            </a:pPr>
            <a:r>
              <a:rPr lang="zh-CN" altLang="en-US" kern="1200" dirty="0">
                <a:latin typeface="微软雅黑" panose="020B0503020204020204" pitchFamily="34" charset="-122"/>
                <a:ea typeface="微软雅黑" panose="020B0503020204020204" pitchFamily="34" charset="-122"/>
                <a:cs typeface="+mn-cs"/>
              </a:rPr>
              <a:t>提高队伍与个人的能力。</a:t>
            </a:r>
            <a:endParaRPr lang="zh-CN" altLang="en-US" kern="1200" dirty="0">
              <a:latin typeface="微软雅黑" panose="020B0503020204020204" pitchFamily="34" charset="-122"/>
              <a:ea typeface="微软雅黑" panose="020B0503020204020204" pitchFamily="34" charset="-122"/>
              <a:cs typeface="+mn-cs"/>
            </a:endParaRPr>
          </a:p>
        </p:txBody>
      </p:sp>
      <p:sp>
        <p:nvSpPr>
          <p:cNvPr id="24" name="矩形 23"/>
          <p:cNvSpPr/>
          <p:nvPr/>
        </p:nvSpPr>
        <p:spPr>
          <a:xfrm>
            <a:off x="323850" y="3870325"/>
            <a:ext cx="2374900" cy="2987675"/>
          </a:xfrm>
          <a:prstGeom prst="rect">
            <a:avLst/>
          </a:prstGeom>
          <a:solidFill>
            <a:schemeClr val="accent6">
              <a:lumMod val="40000"/>
              <a:lumOff val="60000"/>
            </a:schemeClr>
          </a:solidFill>
          <a:ln>
            <a:solidFill>
              <a:srgbClr val="FF0000"/>
            </a:solidFill>
          </a:ln>
        </p:spPr>
        <p:txBody>
          <a:bodyPr wrap="square" anchor="ctr">
            <a:noAutofit/>
          </a:bodyPr>
          <a:lstStyle/>
          <a:p>
            <a:pPr marL="358775" marR="0" lvl="0" indent="-358775" algn="ctr" defTabSz="914400" rtl="0" eaLnBrk="1" fontAlgn="base" latinLnBrk="0" hangingPunct="1">
              <a:lnSpc>
                <a:spcPct val="100000"/>
              </a:lnSpc>
              <a:spcBef>
                <a:spcPts val="100"/>
              </a:spcBef>
              <a:spcAft>
                <a:spcPts val="100"/>
              </a:spcAft>
              <a:buClrTx/>
              <a:buSzTx/>
              <a:buFont typeface="Wingdings" panose="05000000000000000000" pitchFamily="2" charset="2"/>
              <a:buChar char="ü"/>
              <a:defRPr/>
            </a:pP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事件来临前</a:t>
            </a:r>
            <a:endPar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ctr" defTabSz="914400" rtl="0" eaLnBrk="1" fontAlgn="base" latinLnBrk="0" hangingPunct="1">
              <a:lnSpc>
                <a:spcPct val="100000"/>
              </a:lnSpc>
              <a:spcBef>
                <a:spcPts val="100"/>
              </a:spcBef>
              <a:spcAft>
                <a:spcPts val="100"/>
              </a:spcAft>
              <a:buClrTx/>
              <a:buSzTx/>
              <a:buFont typeface="Wingdings" panose="05000000000000000000" pitchFamily="2" charset="2"/>
              <a:buChar char="ü"/>
              <a:defRPr/>
            </a:pP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政策调整前</a:t>
            </a:r>
            <a:endPar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ctr" defTabSz="914400" rtl="0" eaLnBrk="1" fontAlgn="base" latinLnBrk="0" hangingPunct="1">
              <a:lnSpc>
                <a:spcPct val="100000"/>
              </a:lnSpc>
              <a:spcBef>
                <a:spcPts val="100"/>
              </a:spcBef>
              <a:spcAft>
                <a:spcPts val="100"/>
              </a:spcAft>
              <a:buClrTx/>
              <a:buSzTx/>
              <a:buFont typeface="Wingdings" panose="05000000000000000000" pitchFamily="2" charset="2"/>
              <a:buChar char="ü"/>
              <a:defRPr/>
            </a:pP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机制形成前</a:t>
            </a:r>
            <a:endPar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ctr" defTabSz="914400" rtl="0" eaLnBrk="1" fontAlgn="base" latinLnBrk="0" hangingPunct="1">
              <a:lnSpc>
                <a:spcPct val="100000"/>
              </a:lnSpc>
              <a:spcBef>
                <a:spcPts val="100"/>
              </a:spcBef>
              <a:spcAft>
                <a:spcPts val="100"/>
              </a:spcAft>
              <a:buClrTx/>
              <a:buSzTx/>
              <a:buFont typeface="Wingdings" panose="05000000000000000000" pitchFamily="2" charset="2"/>
              <a:buChar char="ü"/>
              <a:defRPr/>
            </a:pP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产品定型前</a:t>
            </a:r>
            <a:endPar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ctr" defTabSz="914400" rtl="0" eaLnBrk="1" fontAlgn="base" latinLnBrk="0" hangingPunct="1">
              <a:lnSpc>
                <a:spcPct val="100000"/>
              </a:lnSpc>
              <a:spcBef>
                <a:spcPts val="100"/>
              </a:spcBef>
              <a:spcAft>
                <a:spcPts val="100"/>
              </a:spcAft>
              <a:buClrTx/>
              <a:buSzTx/>
              <a:buFont typeface="Wingdings" panose="05000000000000000000" pitchFamily="2" charset="2"/>
              <a:buChar char="ü"/>
              <a:defRPr/>
            </a:pP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预案编修后</a:t>
            </a:r>
            <a:endPar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ctr" defTabSz="914400" rtl="0" eaLnBrk="1" fontAlgn="base" latinLnBrk="0" hangingPunct="1">
              <a:lnSpc>
                <a:spcPct val="100000"/>
              </a:lnSpc>
              <a:spcBef>
                <a:spcPts val="100"/>
              </a:spcBef>
              <a:spcAft>
                <a:spcPts val="100"/>
              </a:spcAft>
              <a:buClrTx/>
              <a:buSzTx/>
              <a:buFont typeface="Wingdings" panose="05000000000000000000" pitchFamily="2" charset="2"/>
              <a:buChar char="ü"/>
              <a:defRPr/>
            </a:pP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装备更新后</a:t>
            </a:r>
            <a:endPar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ctr" defTabSz="914400" rtl="0" eaLnBrk="1" fontAlgn="base" latinLnBrk="0" hangingPunct="1">
              <a:lnSpc>
                <a:spcPct val="100000"/>
              </a:lnSpc>
              <a:spcBef>
                <a:spcPts val="100"/>
              </a:spcBef>
              <a:spcAft>
                <a:spcPts val="100"/>
              </a:spcAft>
              <a:buClrTx/>
              <a:buSzTx/>
              <a:buFont typeface="Wingdings" panose="05000000000000000000" pitchFamily="2" charset="2"/>
              <a:buChar char="ü"/>
              <a:defRPr/>
            </a:pP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风险识别后</a:t>
            </a:r>
            <a:endPar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58775" marR="0" lvl="0" indent="-358775" algn="ctr" defTabSz="914400" rtl="0" eaLnBrk="1" fontAlgn="base" latinLnBrk="0" hangingPunct="1">
              <a:lnSpc>
                <a:spcPct val="100000"/>
              </a:lnSpc>
              <a:spcBef>
                <a:spcPts val="100"/>
              </a:spcBef>
              <a:spcAft>
                <a:spcPts val="100"/>
              </a:spcAft>
              <a:buClrTx/>
              <a:buSzTx/>
              <a:buFont typeface="Wingdings" panose="05000000000000000000" pitchFamily="2" charset="2"/>
              <a:buChar char="ü"/>
              <a:defRPr/>
            </a:pP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能力定期验</a:t>
            </a:r>
            <a:endPar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nvGrpSpPr>
          <p:cNvPr id="39941" name="组合 12"/>
          <p:cNvGrpSpPr>
            <a:grpSpLocks noChangeAspect="1"/>
          </p:cNvGrpSpPr>
          <p:nvPr/>
        </p:nvGrpSpPr>
        <p:grpSpPr>
          <a:xfrm>
            <a:off x="6443663" y="1196975"/>
            <a:ext cx="2520950" cy="2586038"/>
            <a:chOff x="1968501" y="2253548"/>
            <a:chExt cx="5794376" cy="3318592"/>
          </a:xfrm>
        </p:grpSpPr>
        <p:pic>
          <p:nvPicPr>
            <p:cNvPr id="39948" name="Picture 3" descr="\\Maria fitzpatri\office\Word\Clipart\Scrbeans\amobscur.wmf"/>
            <p:cNvPicPr>
              <a:picLocks noChangeAspect="1"/>
            </p:cNvPicPr>
            <p:nvPr/>
          </p:nvPicPr>
          <p:blipFill>
            <a:blip r:embed="rId1"/>
            <a:stretch>
              <a:fillRect/>
            </a:stretch>
          </p:blipFill>
          <p:spPr>
            <a:xfrm>
              <a:off x="3124200" y="2786058"/>
              <a:ext cx="3200400" cy="2786082"/>
            </a:xfrm>
            <a:prstGeom prst="rect">
              <a:avLst/>
            </a:prstGeom>
            <a:noFill/>
            <a:ln w="9525">
              <a:noFill/>
            </a:ln>
          </p:spPr>
        </p:pic>
        <p:grpSp>
          <p:nvGrpSpPr>
            <p:cNvPr id="39949" name="Group 5"/>
            <p:cNvGrpSpPr/>
            <p:nvPr/>
          </p:nvGrpSpPr>
          <p:grpSpPr>
            <a:xfrm>
              <a:off x="1968501" y="2253548"/>
              <a:ext cx="5794376" cy="3029889"/>
              <a:chOff x="1240" y="927"/>
              <a:chExt cx="3650" cy="1889"/>
            </a:xfrm>
          </p:grpSpPr>
          <p:sp>
            <p:nvSpPr>
              <p:cNvPr id="39950" name="Text Box 6"/>
              <p:cNvSpPr txBox="1"/>
              <p:nvPr/>
            </p:nvSpPr>
            <p:spPr>
              <a:xfrm>
                <a:off x="2064" y="927"/>
                <a:ext cx="1920" cy="241"/>
              </a:xfrm>
              <a:prstGeom prst="rect">
                <a:avLst/>
              </a:prstGeom>
              <a:noFill/>
              <a:ln w="9525">
                <a:noFill/>
              </a:ln>
            </p:spPr>
            <p:txBody>
              <a:bodyPr>
                <a:spAutoFit/>
              </a:bodyPr>
              <a:p>
                <a:pPr algn="ctr">
                  <a:spcBef>
                    <a:spcPct val="50000"/>
                  </a:spcBef>
                  <a:buNone/>
                </a:pPr>
                <a:r>
                  <a:rPr lang="zh-CN" altLang="en-US" sz="2000" b="1" dirty="0">
                    <a:latin typeface="微软雅黑" panose="020B0503020204020204" pitchFamily="34" charset="-122"/>
                    <a:ea typeface="微软雅黑" panose="020B0503020204020204" pitchFamily="34" charset="-122"/>
                  </a:rPr>
                  <a:t>预案</a:t>
                </a:r>
                <a:endParaRPr lang="zh-CN" altLang="en-US" sz="2000" b="1" dirty="0">
                  <a:latin typeface="微软雅黑" panose="020B0503020204020204" pitchFamily="34" charset="-122"/>
                  <a:ea typeface="微软雅黑" panose="020B0503020204020204" pitchFamily="34" charset="-122"/>
                </a:endParaRPr>
              </a:p>
            </p:txBody>
          </p:sp>
          <p:sp>
            <p:nvSpPr>
              <p:cNvPr id="39951" name="Text Box 7"/>
              <p:cNvSpPr txBox="1"/>
              <p:nvPr/>
            </p:nvSpPr>
            <p:spPr>
              <a:xfrm>
                <a:off x="1240" y="2551"/>
                <a:ext cx="1119" cy="241"/>
              </a:xfrm>
              <a:prstGeom prst="rect">
                <a:avLst/>
              </a:prstGeom>
              <a:noFill/>
              <a:ln w="9525">
                <a:noFill/>
              </a:ln>
            </p:spPr>
            <p:txBody>
              <a:bodyPr>
                <a:spAutoFit/>
              </a:bodyPr>
              <a:p>
                <a:pPr algn="ctr">
                  <a:spcBef>
                    <a:spcPct val="50000"/>
                  </a:spcBef>
                  <a:buNone/>
                </a:pPr>
                <a:r>
                  <a:rPr lang="zh-CN" altLang="en-US" sz="2000" b="1" dirty="0">
                    <a:latin typeface="微软雅黑" panose="020B0503020204020204" pitchFamily="34" charset="-122"/>
                    <a:ea typeface="微软雅黑" panose="020B0503020204020204" pitchFamily="34" charset="-122"/>
                  </a:rPr>
                  <a:t>演练</a:t>
                </a:r>
                <a:endParaRPr lang="zh-CN" altLang="en-US" sz="2000" b="1" dirty="0">
                  <a:latin typeface="微软雅黑" panose="020B0503020204020204" pitchFamily="34" charset="-122"/>
                  <a:ea typeface="微软雅黑" panose="020B0503020204020204" pitchFamily="34" charset="-122"/>
                </a:endParaRPr>
              </a:p>
            </p:txBody>
          </p:sp>
          <p:sp>
            <p:nvSpPr>
              <p:cNvPr id="39952" name="Text Box 8"/>
              <p:cNvSpPr txBox="1"/>
              <p:nvPr/>
            </p:nvSpPr>
            <p:spPr>
              <a:xfrm>
                <a:off x="3722" y="2575"/>
                <a:ext cx="1168" cy="241"/>
              </a:xfrm>
              <a:prstGeom prst="rect">
                <a:avLst/>
              </a:prstGeom>
              <a:noFill/>
              <a:ln w="9525">
                <a:noFill/>
              </a:ln>
            </p:spPr>
            <p:txBody>
              <a:bodyPr>
                <a:spAutoFit/>
              </a:bodyPr>
              <a:p>
                <a:pPr algn="ctr">
                  <a:spcBef>
                    <a:spcPct val="50000"/>
                  </a:spcBef>
                  <a:buNone/>
                </a:pPr>
                <a:r>
                  <a:rPr lang="zh-CN" altLang="en-US" sz="2000" b="1" dirty="0">
                    <a:latin typeface="微软雅黑" panose="020B0503020204020204" pitchFamily="34" charset="-122"/>
                    <a:ea typeface="微软雅黑" panose="020B0503020204020204" pitchFamily="34" charset="-122"/>
                  </a:rPr>
                  <a:t>培训</a:t>
                </a:r>
                <a:endParaRPr lang="zh-CN" altLang="en-US" sz="2000" b="1" dirty="0">
                  <a:latin typeface="微软雅黑" panose="020B0503020204020204" pitchFamily="34" charset="-122"/>
                  <a:ea typeface="微软雅黑" panose="020B0503020204020204" pitchFamily="34" charset="-122"/>
                </a:endParaRPr>
              </a:p>
            </p:txBody>
          </p:sp>
          <p:sp>
            <p:nvSpPr>
              <p:cNvPr id="39953" name="AutoShape 9"/>
              <p:cNvSpPr/>
              <p:nvPr/>
            </p:nvSpPr>
            <p:spPr>
              <a:xfrm rot="3259826">
                <a:off x="2976" y="1824"/>
                <a:ext cx="1392" cy="144"/>
              </a:xfrm>
              <a:custGeom>
                <a:avLst/>
                <a:gdLst>
                  <a:gd name="txL" fmla="*/ 3367 w 21600"/>
                  <a:gd name="txT" fmla="*/ 5400 h 21600"/>
                  <a:gd name="txR" fmla="*/ 18900 w 21600"/>
                  <a:gd name="txB" fmla="*/ 16200 h 21600"/>
                </a:gdLst>
                <a:ahLst/>
                <a:cxnLst>
                  <a:cxn ang="17694720">
                    <a:pos x="0" y="0"/>
                  </a:cxn>
                  <a:cxn ang="11796480">
                    <a:pos x="0" y="0"/>
                  </a:cxn>
                  <a:cxn ang="5898240">
                    <a:pos x="0" y="0"/>
                  </a:cxn>
                  <a:cxn ang="0">
                    <a:pos x="0" y="0"/>
                  </a:cxn>
                </a:cxnLst>
                <a:rect l="txL" t="txT" r="txR" b="txB"/>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9525" cap="flat" cmpd="sng">
                <a:solidFill>
                  <a:schemeClr val="tx1"/>
                </a:solidFill>
                <a:prstDash val="solid"/>
                <a:miter/>
                <a:headEnd type="none" w="med" len="med"/>
                <a:tailEnd type="none" w="med" len="med"/>
              </a:ln>
            </p:spPr>
            <p:txBody>
              <a:bodyPr wrap="none" anchor="ctr" anchorCtr="0"/>
              <a:p>
                <a:pPr>
                  <a:buNone/>
                </a:pPr>
                <a:endParaRPr lang="zh-CN" altLang="en-US" sz="2000" dirty="0">
                  <a:latin typeface="微软雅黑" panose="020B0503020204020204" pitchFamily="34" charset="-122"/>
                  <a:ea typeface="微软雅黑" panose="020B0503020204020204" pitchFamily="34" charset="-122"/>
                </a:endParaRPr>
              </a:p>
            </p:txBody>
          </p:sp>
          <p:sp>
            <p:nvSpPr>
              <p:cNvPr id="39954" name="AutoShape 10"/>
              <p:cNvSpPr/>
              <p:nvPr/>
            </p:nvSpPr>
            <p:spPr>
              <a:xfrm rot="-10768418">
                <a:off x="2352" y="2640"/>
                <a:ext cx="1392" cy="144"/>
              </a:xfrm>
              <a:custGeom>
                <a:avLst/>
                <a:gdLst>
                  <a:gd name="txL" fmla="*/ 3367 w 21600"/>
                  <a:gd name="txT" fmla="*/ 5400 h 21600"/>
                  <a:gd name="txR" fmla="*/ 18900 w 21600"/>
                  <a:gd name="txB" fmla="*/ 16200 h 21600"/>
                </a:gdLst>
                <a:ahLst/>
                <a:cxnLst>
                  <a:cxn ang="17694720">
                    <a:pos x="0" y="0"/>
                  </a:cxn>
                  <a:cxn ang="11796480">
                    <a:pos x="0" y="0"/>
                  </a:cxn>
                  <a:cxn ang="5898240">
                    <a:pos x="0" y="0"/>
                  </a:cxn>
                  <a:cxn ang="0">
                    <a:pos x="0" y="0"/>
                  </a:cxn>
                </a:cxnLst>
                <a:rect l="txL" t="txT" r="txR" b="txB"/>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9525" cap="flat" cmpd="sng">
                <a:solidFill>
                  <a:schemeClr val="tx1"/>
                </a:solidFill>
                <a:prstDash val="solid"/>
                <a:miter/>
                <a:headEnd type="none" w="med" len="med"/>
                <a:tailEnd type="none" w="med" len="med"/>
              </a:ln>
            </p:spPr>
            <p:txBody>
              <a:bodyPr wrap="none" anchor="ctr" anchorCtr="0"/>
              <a:p>
                <a:pPr>
                  <a:buNone/>
                </a:pPr>
                <a:endParaRPr lang="zh-CN" altLang="en-US" sz="2000" dirty="0">
                  <a:latin typeface="微软雅黑" panose="020B0503020204020204" pitchFamily="34" charset="-122"/>
                  <a:ea typeface="微软雅黑" panose="020B0503020204020204" pitchFamily="34" charset="-122"/>
                </a:endParaRPr>
              </a:p>
            </p:txBody>
          </p:sp>
          <p:sp>
            <p:nvSpPr>
              <p:cNvPr id="39955" name="AutoShape 11"/>
              <p:cNvSpPr/>
              <p:nvPr/>
            </p:nvSpPr>
            <p:spPr>
              <a:xfrm rot="-3343043">
                <a:off x="1680" y="1824"/>
                <a:ext cx="1392" cy="144"/>
              </a:xfrm>
              <a:custGeom>
                <a:avLst/>
                <a:gdLst>
                  <a:gd name="txL" fmla="*/ 3367 w 21600"/>
                  <a:gd name="txT" fmla="*/ 5400 h 21600"/>
                  <a:gd name="txR" fmla="*/ 18900 w 21600"/>
                  <a:gd name="txB" fmla="*/ 16200 h 21600"/>
                </a:gdLst>
                <a:ahLst/>
                <a:cxnLst>
                  <a:cxn ang="17694720">
                    <a:pos x="0" y="0"/>
                  </a:cxn>
                  <a:cxn ang="11796480">
                    <a:pos x="0" y="0"/>
                  </a:cxn>
                  <a:cxn ang="5898240">
                    <a:pos x="0" y="0"/>
                  </a:cxn>
                  <a:cxn ang="0">
                    <a:pos x="0" y="0"/>
                  </a:cxn>
                </a:cxnLst>
                <a:rect l="txL" t="txT" r="txR" b="txB"/>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9525" cap="flat" cmpd="sng">
                <a:solidFill>
                  <a:schemeClr val="tx1"/>
                </a:solidFill>
                <a:prstDash val="solid"/>
                <a:miter/>
                <a:headEnd type="none" w="med" len="med"/>
                <a:tailEnd type="none" w="med" len="med"/>
              </a:ln>
            </p:spPr>
            <p:txBody>
              <a:bodyPr wrap="none" anchor="ctr" anchorCtr="0"/>
              <a:p>
                <a:pPr>
                  <a:buNone/>
                </a:pPr>
                <a:endParaRPr lang="zh-CN" altLang="en-US" sz="2000" dirty="0">
                  <a:latin typeface="微软雅黑" panose="020B0503020204020204" pitchFamily="34" charset="-122"/>
                  <a:ea typeface="微软雅黑" panose="020B0503020204020204" pitchFamily="34" charset="-122"/>
                </a:endParaRPr>
              </a:p>
            </p:txBody>
          </p:sp>
        </p:grpSp>
      </p:grpSp>
      <p:pic>
        <p:nvPicPr>
          <p:cNvPr id="39942" name="图片 3" descr="20131016_150536"/>
          <p:cNvPicPr>
            <a:picLocks noChangeAspect="1"/>
          </p:cNvPicPr>
          <p:nvPr/>
        </p:nvPicPr>
        <p:blipFill>
          <a:blip r:embed="rId2"/>
          <a:stretch>
            <a:fillRect/>
          </a:stretch>
        </p:blipFill>
        <p:spPr>
          <a:xfrm>
            <a:off x="6875463" y="5381625"/>
            <a:ext cx="1976437" cy="1476375"/>
          </a:xfrm>
          <a:prstGeom prst="rect">
            <a:avLst/>
          </a:prstGeom>
          <a:noFill/>
          <a:ln w="9525">
            <a:noFill/>
          </a:ln>
        </p:spPr>
      </p:pic>
      <p:pic>
        <p:nvPicPr>
          <p:cNvPr id="39943" name="Picture 5" descr="E:\工作目录20140830\课题\中欧项目\国外照片\20131016-ESCRIM 2\20131016_120100.jpg"/>
          <p:cNvPicPr>
            <a:picLocks noChangeAspect="1"/>
          </p:cNvPicPr>
          <p:nvPr/>
        </p:nvPicPr>
        <p:blipFill>
          <a:blip r:embed="rId3"/>
          <a:stretch>
            <a:fillRect/>
          </a:stretch>
        </p:blipFill>
        <p:spPr>
          <a:xfrm>
            <a:off x="2843213" y="3870325"/>
            <a:ext cx="1968500" cy="1476375"/>
          </a:xfrm>
          <a:prstGeom prst="rect">
            <a:avLst/>
          </a:prstGeom>
          <a:noFill/>
          <a:ln w="9525">
            <a:noFill/>
          </a:ln>
        </p:spPr>
      </p:pic>
      <p:pic>
        <p:nvPicPr>
          <p:cNvPr id="39944" name="Picture 9" descr="E:\工作目录20140830\课题\中欧项目\国外照片\20131016-ESCRIM 2\20131016_121706.jpg"/>
          <p:cNvPicPr>
            <a:picLocks noChangeAspect="1"/>
          </p:cNvPicPr>
          <p:nvPr/>
        </p:nvPicPr>
        <p:blipFill>
          <a:blip r:embed="rId4"/>
          <a:stretch>
            <a:fillRect/>
          </a:stretch>
        </p:blipFill>
        <p:spPr>
          <a:xfrm>
            <a:off x="2843213" y="5381625"/>
            <a:ext cx="1968500" cy="1476375"/>
          </a:xfrm>
          <a:prstGeom prst="rect">
            <a:avLst/>
          </a:prstGeom>
          <a:noFill/>
          <a:ln w="9525">
            <a:noFill/>
          </a:ln>
        </p:spPr>
      </p:pic>
      <p:pic>
        <p:nvPicPr>
          <p:cNvPr id="39945" name="Picture 10" descr="E:\工作目录20140830\课题\中欧项目\国外照片\20131016-ESCRIM 2\20131016_144837.jpg"/>
          <p:cNvPicPr>
            <a:picLocks noChangeAspect="1"/>
          </p:cNvPicPr>
          <p:nvPr/>
        </p:nvPicPr>
        <p:blipFill>
          <a:blip r:embed="rId5"/>
          <a:stretch>
            <a:fillRect/>
          </a:stretch>
        </p:blipFill>
        <p:spPr>
          <a:xfrm>
            <a:off x="4859338" y="3870325"/>
            <a:ext cx="1968500" cy="1476375"/>
          </a:xfrm>
          <a:prstGeom prst="rect">
            <a:avLst/>
          </a:prstGeom>
          <a:noFill/>
          <a:ln w="9525">
            <a:noFill/>
          </a:ln>
        </p:spPr>
      </p:pic>
      <p:pic>
        <p:nvPicPr>
          <p:cNvPr id="39946" name="Picture 11" descr="E:\工作目录20140830\课题\中欧项目\国外照片\20131016-ESCRIM 2\P1090390.JPG"/>
          <p:cNvPicPr>
            <a:picLocks noChangeAspect="1"/>
          </p:cNvPicPr>
          <p:nvPr/>
        </p:nvPicPr>
        <p:blipFill>
          <a:blip r:embed="rId6"/>
          <a:stretch>
            <a:fillRect/>
          </a:stretch>
        </p:blipFill>
        <p:spPr>
          <a:xfrm>
            <a:off x="4860925" y="5381625"/>
            <a:ext cx="1965325" cy="1476375"/>
          </a:xfrm>
          <a:prstGeom prst="rect">
            <a:avLst/>
          </a:prstGeom>
          <a:noFill/>
          <a:ln w="9525">
            <a:noFill/>
          </a:ln>
        </p:spPr>
      </p:pic>
      <p:pic>
        <p:nvPicPr>
          <p:cNvPr id="39947" name="Picture 12" descr="E:\工作目录20140830\课题\中欧项目\国外照片\20131016-ESCRIM 2\20131016_134446.jpg"/>
          <p:cNvPicPr>
            <a:picLocks noChangeAspect="1"/>
          </p:cNvPicPr>
          <p:nvPr/>
        </p:nvPicPr>
        <p:blipFill>
          <a:blip r:embed="rId7"/>
          <a:stretch>
            <a:fillRect/>
          </a:stretch>
        </p:blipFill>
        <p:spPr>
          <a:xfrm>
            <a:off x="6875463" y="3870325"/>
            <a:ext cx="1968500" cy="1476375"/>
          </a:xfrm>
          <a:prstGeom prst="rect">
            <a:avLst/>
          </a:prstGeom>
          <a:noFill/>
          <a:ln w="9525">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2" name="标题 1"/>
          <p:cNvSpPr>
            <a:spLocks noGrp="1"/>
          </p:cNvSpPr>
          <p:nvPr>
            <p:ph type="title"/>
          </p:nvPr>
        </p:nvSpPr>
        <p:spPr>
          <a:ln/>
        </p:spPr>
        <p:txBody>
          <a:bodyPr vert="horz" wrap="square" lIns="91440" tIns="45720" rIns="91440" bIns="45720" anchor="ctr" anchorCtr="0"/>
          <a:p>
            <a:pPr/>
            <a:r>
              <a:rPr lang="zh-CN" altLang="en-US" kern="1200" dirty="0">
                <a:solidFill>
                  <a:srgbClr val="FF0000"/>
                </a:solidFill>
                <a:latin typeface="微软雅黑" panose="020B0503020204020204" pitchFamily="34" charset="-122"/>
                <a:ea typeface="微软雅黑" panose="020B0503020204020204" pitchFamily="34" charset="-122"/>
                <a:cs typeface="+mj-cs"/>
              </a:rPr>
              <a:t>（二）规范务实的应急演练</a:t>
            </a:r>
            <a:endParaRPr lang="zh-CN" altLang="en-US" kern="1200" dirty="0">
              <a:solidFill>
                <a:srgbClr val="FF0000"/>
              </a:solidFill>
              <a:latin typeface="微软雅黑" panose="020B0503020204020204" pitchFamily="34" charset="-122"/>
              <a:ea typeface="微软雅黑" panose="020B0503020204020204" pitchFamily="34" charset="-122"/>
              <a:cs typeface="+mj-cs"/>
            </a:endParaRPr>
          </a:p>
        </p:txBody>
      </p:sp>
      <p:sp>
        <p:nvSpPr>
          <p:cNvPr id="40963" name="内容占位符 2"/>
          <p:cNvSpPr>
            <a:spLocks noGrp="1"/>
          </p:cNvSpPr>
          <p:nvPr>
            <p:ph idx="1"/>
          </p:nvPr>
        </p:nvSpPr>
        <p:spPr>
          <a:xfrm>
            <a:off x="357188" y="1285875"/>
            <a:ext cx="8501062" cy="5072063"/>
          </a:xfrm>
          <a:ln/>
        </p:spPr>
        <p:txBody>
          <a:bodyPr vert="horz" wrap="square" lIns="91440" tIns="45720" rIns="91440" bIns="45720" anchor="t" anchorCtr="0"/>
          <a:p>
            <a:pPr algn="just">
              <a:lnSpc>
                <a:spcPts val="3500"/>
              </a:lnSpc>
              <a:spcBef>
                <a:spcPts val="300"/>
              </a:spcBef>
              <a:spcAft>
                <a:spcPts val="300"/>
              </a:spcAft>
              <a:buFont typeface="Arial" panose="020B0604020202020204" pitchFamily="34" charset="0"/>
              <a:buNone/>
            </a:pPr>
            <a:r>
              <a:rPr lang="en-US" altLang="zh-CN" kern="1200" dirty="0">
                <a:latin typeface="微软雅黑" panose="020B0503020204020204" pitchFamily="34" charset="-122"/>
                <a:ea typeface="微软雅黑" panose="020B0503020204020204" pitchFamily="34" charset="-122"/>
                <a:cs typeface="+mn-cs"/>
              </a:rPr>
              <a:t>2. </a:t>
            </a:r>
            <a:r>
              <a:rPr lang="zh-CN" altLang="en-US" kern="1200" dirty="0">
                <a:latin typeface="微软雅黑" panose="020B0503020204020204" pitchFamily="34" charset="-122"/>
                <a:ea typeface="微软雅黑" panose="020B0503020204020204" pitchFamily="34" charset="-122"/>
                <a:cs typeface="+mn-cs"/>
              </a:rPr>
              <a:t>演练的规划与方法</a:t>
            </a:r>
            <a:endParaRPr lang="en-US" altLang="zh-CN" kern="1200" dirty="0">
              <a:latin typeface="微软雅黑" panose="020B0503020204020204" pitchFamily="34" charset="-122"/>
              <a:ea typeface="微软雅黑" panose="020B0503020204020204" pitchFamily="34" charset="-122"/>
              <a:cs typeface="+mn-cs"/>
            </a:endParaRPr>
          </a:p>
          <a:p>
            <a:pPr lvl="1" algn="just">
              <a:spcBef>
                <a:spcPts val="300"/>
              </a:spcBef>
              <a:spcAft>
                <a:spcPts val="300"/>
              </a:spcAft>
            </a:pPr>
            <a:r>
              <a:rPr lang="zh-CN" altLang="en-US" kern="1200" dirty="0">
                <a:latin typeface="微软雅黑" panose="020B0503020204020204" pitchFamily="34" charset="-122"/>
                <a:ea typeface="微软雅黑" panose="020B0503020204020204" pitchFamily="34" charset="-122"/>
                <a:cs typeface="+mn-cs"/>
              </a:rPr>
              <a:t>制定应急演练整体规划，统筹安排</a:t>
            </a:r>
            <a:r>
              <a:rPr lang="en-US" altLang="zh-CN" kern="1200" dirty="0">
                <a:latin typeface="微软雅黑" panose="020B0503020204020204" pitchFamily="34" charset="-122"/>
                <a:ea typeface="微软雅黑" panose="020B0503020204020204" pitchFamily="34" charset="-122"/>
                <a:cs typeface="+mn-cs"/>
              </a:rPr>
              <a:t>3-5</a:t>
            </a:r>
            <a:r>
              <a:rPr lang="zh-CN" altLang="en-US" kern="1200" dirty="0">
                <a:latin typeface="微软雅黑" panose="020B0503020204020204" pitchFamily="34" charset="-122"/>
                <a:ea typeface="微软雅黑" panose="020B0503020204020204" pitchFamily="34" charset="-122"/>
                <a:cs typeface="+mn-cs"/>
              </a:rPr>
              <a:t>年内各类演练项目；</a:t>
            </a:r>
            <a:endParaRPr lang="zh-CN" altLang="en-US" kern="1200" dirty="0">
              <a:latin typeface="微软雅黑" panose="020B0503020204020204" pitchFamily="34" charset="-122"/>
              <a:ea typeface="微软雅黑" panose="020B0503020204020204" pitchFamily="34" charset="-122"/>
              <a:cs typeface="+mn-cs"/>
            </a:endParaRPr>
          </a:p>
          <a:p>
            <a:pPr lvl="1" algn="just">
              <a:spcBef>
                <a:spcPts val="300"/>
              </a:spcBef>
              <a:spcAft>
                <a:spcPts val="300"/>
              </a:spcAft>
            </a:pPr>
            <a:r>
              <a:rPr lang="zh-CN" altLang="en-US" kern="1200" dirty="0">
                <a:latin typeface="微软雅黑" panose="020B0503020204020204" pitchFamily="34" charset="-122"/>
                <a:ea typeface="微软雅黑" panose="020B0503020204020204" pitchFamily="34" charset="-122"/>
                <a:cs typeface="+mn-cs"/>
              </a:rPr>
              <a:t>选择不同主题和目标，周期内覆盖全部应急职能和要素；</a:t>
            </a:r>
            <a:endParaRPr lang="zh-CN" altLang="en-US" kern="1200" dirty="0">
              <a:latin typeface="微软雅黑" panose="020B0503020204020204" pitchFamily="34" charset="-122"/>
              <a:ea typeface="微软雅黑" panose="020B0503020204020204" pitchFamily="34" charset="-122"/>
              <a:cs typeface="+mn-cs"/>
            </a:endParaRPr>
          </a:p>
          <a:p>
            <a:pPr lvl="1" algn="just">
              <a:spcBef>
                <a:spcPts val="300"/>
              </a:spcBef>
              <a:spcAft>
                <a:spcPts val="300"/>
              </a:spcAft>
            </a:pPr>
            <a:r>
              <a:rPr lang="zh-CN" altLang="en-US" kern="1200" dirty="0">
                <a:latin typeface="微软雅黑" panose="020B0503020204020204" pitchFamily="34" charset="-122"/>
                <a:ea typeface="微软雅黑" panose="020B0503020204020204" pitchFamily="34" charset="-122"/>
                <a:cs typeface="+mn-cs"/>
              </a:rPr>
              <a:t>形成持续改进机制，合理调整演练规划与演练项目。</a:t>
            </a:r>
            <a:endParaRPr lang="zh-CN" altLang="en-US" kern="1200" dirty="0">
              <a:latin typeface="微软雅黑" panose="020B0503020204020204" pitchFamily="34" charset="-122"/>
              <a:ea typeface="微软雅黑" panose="020B0503020204020204" pitchFamily="34" charset="-122"/>
              <a:cs typeface="+mn-cs"/>
            </a:endParaRPr>
          </a:p>
          <a:p>
            <a:pPr algn="just">
              <a:lnSpc>
                <a:spcPts val="3500"/>
              </a:lnSpc>
              <a:spcBef>
                <a:spcPts val="300"/>
              </a:spcBef>
              <a:spcAft>
                <a:spcPts val="300"/>
              </a:spcAft>
            </a:pPr>
            <a:endParaRPr lang="zh-CN" altLang="en-US" kern="1200" dirty="0">
              <a:latin typeface="微软雅黑" panose="020B0503020204020204" pitchFamily="34" charset="-122"/>
              <a:ea typeface="微软雅黑" panose="020B0503020204020204" pitchFamily="34" charset="-122"/>
              <a:cs typeface="+mn-cs"/>
            </a:endParaRPr>
          </a:p>
          <a:p>
            <a:pPr algn="just">
              <a:lnSpc>
                <a:spcPts val="3500"/>
              </a:lnSpc>
              <a:spcBef>
                <a:spcPts val="300"/>
              </a:spcBef>
              <a:spcAft>
                <a:spcPts val="300"/>
              </a:spcAft>
            </a:pPr>
            <a:endParaRPr lang="zh-CN" altLang="en-US" kern="1200" dirty="0">
              <a:latin typeface="微软雅黑" panose="020B0503020204020204" pitchFamily="34" charset="-122"/>
              <a:ea typeface="微软雅黑" panose="020B0503020204020204" pitchFamily="34" charset="-122"/>
              <a:cs typeface="+mn-cs"/>
            </a:endParaRPr>
          </a:p>
        </p:txBody>
      </p:sp>
      <p:sp>
        <p:nvSpPr>
          <p:cNvPr id="40964" name="Rectangle 2"/>
          <p:cNvSpPr/>
          <p:nvPr/>
        </p:nvSpPr>
        <p:spPr>
          <a:xfrm>
            <a:off x="0" y="0"/>
            <a:ext cx="9144000" cy="0"/>
          </a:xfrm>
          <a:prstGeom prst="rect">
            <a:avLst/>
          </a:prstGeom>
          <a:noFill/>
          <a:ln w="9525">
            <a:noFill/>
          </a:ln>
        </p:spPr>
        <p:txBody>
          <a:bodyPr wrap="none" anchor="ctr" anchorCtr="0">
            <a:spAutoFit/>
          </a:bodyPr>
          <a:p>
            <a:pPr>
              <a:buNone/>
            </a:pPr>
            <a:endParaRPr lang="zh-CN" altLang="en-US" dirty="0">
              <a:latin typeface="Arial" panose="020B0604020202020204" pitchFamily="34" charset="0"/>
              <a:ea typeface="宋体" panose="02010600030101010101" pitchFamily="2" charset="-122"/>
            </a:endParaRPr>
          </a:p>
        </p:txBody>
      </p:sp>
      <p:pic>
        <p:nvPicPr>
          <p:cNvPr id="40965" name="Picture 3"/>
          <p:cNvPicPr>
            <a:picLocks noChangeAspect="1"/>
          </p:cNvPicPr>
          <p:nvPr/>
        </p:nvPicPr>
        <p:blipFill>
          <a:blip r:embed="rId1"/>
          <a:stretch>
            <a:fillRect/>
          </a:stretch>
        </p:blipFill>
        <p:spPr>
          <a:xfrm>
            <a:off x="0" y="3644900"/>
            <a:ext cx="3711575" cy="3168650"/>
          </a:xfrm>
          <a:prstGeom prst="rect">
            <a:avLst/>
          </a:prstGeom>
          <a:noFill/>
          <a:ln w="9525">
            <a:noFill/>
          </a:ln>
        </p:spPr>
      </p:pic>
      <p:grpSp>
        <p:nvGrpSpPr>
          <p:cNvPr id="40966" name="组合 29"/>
          <p:cNvGrpSpPr>
            <a:grpSpLocks noChangeAspect="1"/>
          </p:cNvGrpSpPr>
          <p:nvPr/>
        </p:nvGrpSpPr>
        <p:grpSpPr>
          <a:xfrm>
            <a:off x="3779838" y="3573463"/>
            <a:ext cx="5329237" cy="2703512"/>
            <a:chOff x="3381376" y="2592287"/>
            <a:chExt cx="5762624" cy="2924945"/>
          </a:xfrm>
        </p:grpSpPr>
        <p:sp>
          <p:nvSpPr>
            <p:cNvPr id="7" name="右箭头 6"/>
            <p:cNvSpPr/>
            <p:nvPr/>
          </p:nvSpPr>
          <p:spPr>
            <a:xfrm>
              <a:off x="5886020" y="2779692"/>
              <a:ext cx="691678" cy="216024"/>
            </a:xfrm>
            <a:prstGeom prst="rightArrow">
              <a:avLst/>
            </a:prstGeom>
            <a:solidFill>
              <a:srgbClr val="02029A"/>
            </a:solidFill>
            <a:ln>
              <a:solidFill>
                <a:srgbClr val="020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chemeClr val="lt1"/>
                </a:solidFill>
                <a:effectLst/>
                <a:uLnTx/>
                <a:uFillTx/>
                <a:latin typeface="+mn-lt"/>
                <a:ea typeface="+mn-ea"/>
                <a:cs typeface="+mn-cs"/>
              </a:endParaRPr>
            </a:p>
          </p:txBody>
        </p:sp>
        <p:grpSp>
          <p:nvGrpSpPr>
            <p:cNvPr id="40968" name="组合 31"/>
            <p:cNvGrpSpPr>
              <a:grpSpLocks noChangeAspect="1"/>
            </p:cNvGrpSpPr>
            <p:nvPr/>
          </p:nvGrpSpPr>
          <p:grpSpPr>
            <a:xfrm>
              <a:off x="3389568" y="2592287"/>
              <a:ext cx="5754432" cy="2924945"/>
              <a:chOff x="887622" y="1733868"/>
              <a:chExt cx="8151589" cy="4143404"/>
            </a:xfrm>
          </p:grpSpPr>
          <p:sp>
            <p:nvSpPr>
              <p:cNvPr id="12" name="矩形 11"/>
              <p:cNvSpPr/>
              <p:nvPr/>
            </p:nvSpPr>
            <p:spPr>
              <a:xfrm>
                <a:off x="2411920" y="4581128"/>
                <a:ext cx="1440000" cy="576064"/>
              </a:xfrm>
              <a:prstGeom prst="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13" name="矩形 12"/>
              <p:cNvSpPr/>
              <p:nvPr/>
            </p:nvSpPr>
            <p:spPr>
              <a:xfrm>
                <a:off x="2411920" y="4005064"/>
                <a:ext cx="1440000" cy="576064"/>
              </a:xfrm>
              <a:prstGeom prst="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14" name="矩形 13"/>
              <p:cNvSpPr/>
              <p:nvPr/>
            </p:nvSpPr>
            <p:spPr>
              <a:xfrm>
                <a:off x="899912" y="4581128"/>
                <a:ext cx="1440000" cy="576064"/>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15" name="矩形 14"/>
              <p:cNvSpPr/>
              <p:nvPr/>
            </p:nvSpPr>
            <p:spPr>
              <a:xfrm>
                <a:off x="3924088" y="4581128"/>
                <a:ext cx="1440000" cy="576064"/>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16" name="矩形 15"/>
              <p:cNvSpPr/>
              <p:nvPr/>
            </p:nvSpPr>
            <p:spPr>
              <a:xfrm>
                <a:off x="3924088" y="4005064"/>
                <a:ext cx="1440000" cy="576064"/>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17" name="矩形 16"/>
              <p:cNvSpPr/>
              <p:nvPr/>
            </p:nvSpPr>
            <p:spPr>
              <a:xfrm>
                <a:off x="3924088" y="3429000"/>
                <a:ext cx="1440000" cy="576064"/>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18" name="矩形 17"/>
              <p:cNvSpPr/>
              <p:nvPr/>
            </p:nvSpPr>
            <p:spPr>
              <a:xfrm>
                <a:off x="5436256" y="4581128"/>
                <a:ext cx="1440000" cy="576064"/>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19" name="矩形 18"/>
              <p:cNvSpPr/>
              <p:nvPr/>
            </p:nvSpPr>
            <p:spPr>
              <a:xfrm>
                <a:off x="5436256" y="4005064"/>
                <a:ext cx="1440000" cy="576064"/>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20" name="矩形 19"/>
              <p:cNvSpPr/>
              <p:nvPr/>
            </p:nvSpPr>
            <p:spPr>
              <a:xfrm>
                <a:off x="5436256" y="3429000"/>
                <a:ext cx="1440000" cy="576064"/>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21" name="矩形 20"/>
              <p:cNvSpPr/>
              <p:nvPr/>
            </p:nvSpPr>
            <p:spPr>
              <a:xfrm>
                <a:off x="5436256" y="2852936"/>
                <a:ext cx="1440000" cy="576064"/>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22" name="矩形 21"/>
              <p:cNvSpPr/>
              <p:nvPr/>
            </p:nvSpPr>
            <p:spPr>
              <a:xfrm>
                <a:off x="6948424" y="4581128"/>
                <a:ext cx="1440000" cy="576064"/>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23" name="矩形 22"/>
              <p:cNvSpPr/>
              <p:nvPr/>
            </p:nvSpPr>
            <p:spPr>
              <a:xfrm>
                <a:off x="6948424" y="4005064"/>
                <a:ext cx="1440000" cy="576064"/>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24" name="矩形 23"/>
              <p:cNvSpPr/>
              <p:nvPr/>
            </p:nvSpPr>
            <p:spPr>
              <a:xfrm>
                <a:off x="6948424" y="3429000"/>
                <a:ext cx="1440000" cy="576064"/>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25" name="矩形 24"/>
              <p:cNvSpPr/>
              <p:nvPr/>
            </p:nvSpPr>
            <p:spPr>
              <a:xfrm>
                <a:off x="6948424" y="2852936"/>
                <a:ext cx="1440000" cy="576064"/>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26" name="矩形 25"/>
              <p:cNvSpPr/>
              <p:nvPr/>
            </p:nvSpPr>
            <p:spPr>
              <a:xfrm>
                <a:off x="6948424" y="2276872"/>
                <a:ext cx="1440000" cy="576064"/>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27" name="矩形 26"/>
              <p:cNvSpPr/>
              <p:nvPr/>
            </p:nvSpPr>
            <p:spPr>
              <a:xfrm>
                <a:off x="899591" y="5301208"/>
                <a:ext cx="8139620" cy="576064"/>
              </a:xfrm>
              <a:prstGeom prst="rect">
                <a:avLst/>
              </a:prstGeom>
              <a:gradFill flip="none" rotWithShape="1">
                <a:gsLst>
                  <a:gs pos="0">
                    <a:schemeClr val="accent6">
                      <a:lumMod val="60000"/>
                      <a:lumOff val="40000"/>
                    </a:schemeClr>
                  </a:gs>
                  <a:gs pos="50000">
                    <a:schemeClr val="accent1">
                      <a:tint val="44500"/>
                      <a:satMod val="160000"/>
                    </a:schemeClr>
                  </a:gs>
                  <a:gs pos="100000">
                    <a:schemeClr val="accent1">
                      <a:tint val="23500"/>
                      <a:satMod val="160000"/>
                    </a:schemeClr>
                  </a:gs>
                </a:gsLst>
                <a:lin ang="108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dirty="0" smtClean="0">
                    <a:ln>
                      <a:noFill/>
                    </a:ln>
                    <a:solidFill>
                      <a:srgbClr val="02029A"/>
                    </a:solidFill>
                    <a:effectLst/>
                    <a:uLnTx/>
                    <a:uFillTx/>
                    <a:latin typeface="微软雅黑" panose="020B0503020204020204" pitchFamily="34" charset="-122"/>
                    <a:ea typeface="微软雅黑" panose="020B0503020204020204" pitchFamily="34" charset="-122"/>
                    <a:cs typeface="+mn-cs"/>
                  </a:rPr>
                  <a:t>初级、桌面、单项                                              高级、实战、综合</a:t>
                </a:r>
                <a:endParaRPr kumimoji="0" lang="en-US" altLang="zh-CN" sz="1200" b="1" i="0" u="none" strike="noStrike" kern="1200" cap="none" spc="0" normalizeH="0" baseline="0" noProof="0" dirty="0" smtClean="0">
                  <a:ln>
                    <a:noFill/>
                  </a:ln>
                  <a:solidFill>
                    <a:srgbClr val="02029A"/>
                  </a:solidFill>
                  <a:effectLst/>
                  <a:uLnTx/>
                  <a:uFillTx/>
                  <a:latin typeface="微软雅黑" panose="020B0503020204020204" pitchFamily="34" charset="-122"/>
                  <a:ea typeface="微软雅黑" panose="020B0503020204020204" pitchFamily="34" charset="-122"/>
                  <a:cs typeface="+mn-cs"/>
                </a:endParaRPr>
              </a:p>
            </p:txBody>
          </p:sp>
          <p:sp>
            <p:nvSpPr>
              <p:cNvPr id="28" name="矩形 27"/>
              <p:cNvSpPr/>
              <p:nvPr/>
            </p:nvSpPr>
            <p:spPr>
              <a:xfrm>
                <a:off x="8532440" y="2276872"/>
                <a:ext cx="504056" cy="2880320"/>
              </a:xfrm>
              <a:prstGeom prst="rect">
                <a:avLst/>
              </a:prstGeom>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dirty="0" smtClean="0">
                    <a:ln>
                      <a:noFill/>
                    </a:ln>
                    <a:solidFill>
                      <a:srgbClr val="02029A"/>
                    </a:solidFill>
                    <a:effectLst/>
                    <a:uLnTx/>
                    <a:uFillTx/>
                    <a:latin typeface="微软雅黑" panose="020B0503020204020204" pitchFamily="34" charset="-122"/>
                    <a:ea typeface="微软雅黑" panose="020B0503020204020204" pitchFamily="34" charset="-122"/>
                    <a:cs typeface="+mn-cs"/>
                  </a:rPr>
                  <a:t>高</a:t>
                </a:r>
                <a:endParaRPr kumimoji="0" lang="en-US" altLang="zh-CN" sz="1200" b="0" i="0" u="none" strike="noStrike" kern="1200" cap="none" spc="0" normalizeH="0" baseline="0" noProof="0" dirty="0" smtClean="0">
                  <a:ln>
                    <a:noFill/>
                  </a:ln>
                  <a:solidFill>
                    <a:srgbClr val="02029A"/>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smtClean="0">
                  <a:ln>
                    <a:noFill/>
                  </a:ln>
                  <a:solidFill>
                    <a:srgbClr val="02029A"/>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smtClean="0">
                  <a:ln>
                    <a:noFill/>
                  </a:ln>
                  <a:solidFill>
                    <a:srgbClr val="02029A"/>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dirty="0" smtClean="0">
                    <a:ln>
                      <a:noFill/>
                    </a:ln>
                    <a:solidFill>
                      <a:srgbClr val="02029A"/>
                    </a:solidFill>
                    <a:effectLst/>
                    <a:uLnTx/>
                    <a:uFillTx/>
                    <a:latin typeface="微软雅黑" panose="020B0503020204020204" pitchFamily="34" charset="-122"/>
                    <a:ea typeface="微软雅黑" panose="020B0503020204020204" pitchFamily="34" charset="-122"/>
                    <a:cs typeface="+mn-cs"/>
                  </a:rPr>
                  <a:t>能力</a:t>
                </a:r>
                <a:endParaRPr kumimoji="0" lang="en-US" altLang="zh-CN" sz="1200" b="0" i="0" u="none" strike="noStrike" kern="1200" cap="none" spc="0" normalizeH="0" baseline="0" noProof="0" dirty="0" smtClean="0">
                  <a:ln>
                    <a:noFill/>
                  </a:ln>
                  <a:solidFill>
                    <a:srgbClr val="02029A"/>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smtClean="0">
                  <a:ln>
                    <a:noFill/>
                  </a:ln>
                  <a:solidFill>
                    <a:srgbClr val="02029A"/>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smtClean="0">
                  <a:ln>
                    <a:noFill/>
                  </a:ln>
                  <a:solidFill>
                    <a:srgbClr val="02029A"/>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dirty="0" smtClean="0">
                    <a:ln>
                      <a:noFill/>
                    </a:ln>
                    <a:solidFill>
                      <a:srgbClr val="02029A"/>
                    </a:solidFill>
                    <a:effectLst/>
                    <a:uLnTx/>
                    <a:uFillTx/>
                    <a:latin typeface="微软雅黑" panose="020B0503020204020204" pitchFamily="34" charset="-122"/>
                    <a:ea typeface="微软雅黑" panose="020B0503020204020204" pitchFamily="34" charset="-122"/>
                    <a:cs typeface="+mn-cs"/>
                  </a:rPr>
                  <a:t>低</a:t>
                </a:r>
                <a:endParaRPr kumimoji="0" lang="zh-CN" altLang="en-US" sz="1200" b="0" i="0" u="none" strike="noStrike" kern="1200" cap="none" spc="0" normalizeH="0" baseline="0" noProof="0" dirty="0">
                  <a:ln>
                    <a:noFill/>
                  </a:ln>
                  <a:solidFill>
                    <a:srgbClr val="02029A"/>
                  </a:solidFill>
                  <a:effectLst/>
                  <a:uLnTx/>
                  <a:uFillTx/>
                  <a:latin typeface="微软雅黑" panose="020B0503020204020204" pitchFamily="34" charset="-122"/>
                  <a:ea typeface="微软雅黑" panose="020B0503020204020204" pitchFamily="34" charset="-122"/>
                  <a:cs typeface="+mn-cs"/>
                </a:endParaRPr>
              </a:p>
            </p:txBody>
          </p:sp>
          <p:sp>
            <p:nvSpPr>
              <p:cNvPr id="29" name="下箭头 28"/>
              <p:cNvSpPr/>
              <p:nvPr/>
            </p:nvSpPr>
            <p:spPr>
              <a:xfrm flipV="1">
                <a:off x="8727643" y="2924527"/>
                <a:ext cx="97532" cy="31750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30" name="下箭头 29"/>
              <p:cNvSpPr/>
              <p:nvPr/>
            </p:nvSpPr>
            <p:spPr>
              <a:xfrm rot="5400000" flipV="1">
                <a:off x="4957144" y="5409220"/>
                <a:ext cx="144016" cy="36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41021" name="矩形 30"/>
              <p:cNvSpPr/>
              <p:nvPr/>
            </p:nvSpPr>
            <p:spPr>
              <a:xfrm>
                <a:off x="887622" y="4015324"/>
                <a:ext cx="1440160" cy="576064"/>
              </a:xfrm>
              <a:prstGeom prst="rect">
                <a:avLst/>
              </a:prstGeom>
              <a:noFill/>
              <a:ln w="9525">
                <a:noFill/>
              </a:ln>
            </p:spPr>
            <p:txBody>
              <a:bodyPr anchor="ctr" anchorCtr="1"/>
              <a:p>
                <a:pPr algn="ctr"/>
                <a:r>
                  <a:rPr lang="zh-CN" altLang="en-US" sz="1200" b="1" dirty="0">
                    <a:latin typeface="微软雅黑" panose="020B0503020204020204" pitchFamily="34" charset="-122"/>
                    <a:ea typeface="微软雅黑" panose="020B0503020204020204" pitchFamily="34" charset="-122"/>
                  </a:rPr>
                  <a:t>初级桌面</a:t>
                </a:r>
                <a:endParaRPr lang="zh-CN" altLang="en-US" sz="1200" b="1" dirty="0">
                  <a:latin typeface="微软雅黑" panose="020B0503020204020204" pitchFamily="34" charset="-122"/>
                  <a:ea typeface="微软雅黑" panose="020B0503020204020204" pitchFamily="34" charset="-122"/>
                </a:endParaRPr>
              </a:p>
            </p:txBody>
          </p:sp>
          <p:sp>
            <p:nvSpPr>
              <p:cNvPr id="41022" name="矩形 31"/>
              <p:cNvSpPr/>
              <p:nvPr/>
            </p:nvSpPr>
            <p:spPr>
              <a:xfrm>
                <a:off x="2446087" y="3448380"/>
                <a:ext cx="1440160" cy="576064"/>
              </a:xfrm>
              <a:prstGeom prst="rect">
                <a:avLst/>
              </a:prstGeom>
              <a:noFill/>
              <a:ln w="9525">
                <a:noFill/>
              </a:ln>
            </p:spPr>
            <p:txBody>
              <a:bodyPr anchor="ctr" anchorCtr="1"/>
              <a:p>
                <a:pPr algn="ctr"/>
                <a:r>
                  <a:rPr lang="zh-CN" altLang="en-US" sz="1200" b="1" dirty="0">
                    <a:latin typeface="微软雅黑" panose="020B0503020204020204" pitchFamily="34" charset="-122"/>
                    <a:ea typeface="微软雅黑" panose="020B0503020204020204" pitchFamily="34" charset="-122"/>
                  </a:rPr>
                  <a:t>高级桌面</a:t>
                </a:r>
                <a:endParaRPr lang="zh-CN" altLang="en-US" sz="1200" b="1" dirty="0">
                  <a:latin typeface="微软雅黑" panose="020B0503020204020204" pitchFamily="34" charset="-122"/>
                  <a:ea typeface="微软雅黑" panose="020B0503020204020204" pitchFamily="34" charset="-122"/>
                </a:endParaRPr>
              </a:p>
            </p:txBody>
          </p:sp>
          <p:sp>
            <p:nvSpPr>
              <p:cNvPr id="41023" name="矩形 32"/>
              <p:cNvSpPr/>
              <p:nvPr/>
            </p:nvSpPr>
            <p:spPr>
              <a:xfrm>
                <a:off x="3945403" y="2833506"/>
                <a:ext cx="1440160" cy="576064"/>
              </a:xfrm>
              <a:prstGeom prst="rect">
                <a:avLst/>
              </a:prstGeom>
              <a:noFill/>
              <a:ln w="9525">
                <a:noFill/>
              </a:ln>
            </p:spPr>
            <p:txBody>
              <a:bodyPr anchor="ctr" anchorCtr="1"/>
              <a:p>
                <a:pPr algn="ctr"/>
                <a:r>
                  <a:rPr lang="zh-CN" altLang="en-US" sz="1200" b="1" dirty="0">
                    <a:latin typeface="微软雅黑" panose="020B0503020204020204" pitchFamily="34" charset="-122"/>
                    <a:ea typeface="微软雅黑" panose="020B0503020204020204" pitchFamily="34" charset="-122"/>
                  </a:rPr>
                  <a:t>单项操练</a:t>
                </a:r>
                <a:endParaRPr lang="zh-CN" altLang="en-US" sz="1200" b="1" dirty="0">
                  <a:latin typeface="微软雅黑" panose="020B0503020204020204" pitchFamily="34" charset="-122"/>
                  <a:ea typeface="微软雅黑" panose="020B0503020204020204" pitchFamily="34" charset="-122"/>
                </a:endParaRPr>
              </a:p>
            </p:txBody>
          </p:sp>
          <p:sp>
            <p:nvSpPr>
              <p:cNvPr id="41024" name="矩形 33"/>
              <p:cNvSpPr/>
              <p:nvPr/>
            </p:nvSpPr>
            <p:spPr>
              <a:xfrm>
                <a:off x="5314498" y="2300812"/>
                <a:ext cx="1728192" cy="576064"/>
              </a:xfrm>
              <a:prstGeom prst="rect">
                <a:avLst/>
              </a:prstGeom>
              <a:noFill/>
              <a:ln w="9525">
                <a:noFill/>
              </a:ln>
            </p:spPr>
            <p:txBody>
              <a:bodyPr anchor="ctr" anchorCtr="1"/>
              <a:p>
                <a:pPr algn="ctr"/>
                <a:r>
                  <a:rPr lang="zh-CN" altLang="en-US" sz="1200" b="1" dirty="0">
                    <a:latin typeface="微软雅黑" panose="020B0503020204020204" pitchFamily="34" charset="-122"/>
                    <a:ea typeface="微软雅黑" panose="020B0503020204020204" pitchFamily="34" charset="-122"/>
                  </a:rPr>
                  <a:t>指挥部演练</a:t>
                </a:r>
                <a:endParaRPr lang="zh-CN" altLang="en-US" sz="1200" b="1" dirty="0">
                  <a:latin typeface="微软雅黑" panose="020B0503020204020204" pitchFamily="34" charset="-122"/>
                  <a:ea typeface="微软雅黑" panose="020B0503020204020204" pitchFamily="34" charset="-122"/>
                </a:endParaRPr>
              </a:p>
            </p:txBody>
          </p:sp>
          <p:sp>
            <p:nvSpPr>
              <p:cNvPr id="41025" name="矩形 34"/>
              <p:cNvSpPr/>
              <p:nvPr/>
            </p:nvSpPr>
            <p:spPr>
              <a:xfrm>
                <a:off x="6948264" y="1733868"/>
                <a:ext cx="1440160" cy="576064"/>
              </a:xfrm>
              <a:prstGeom prst="rect">
                <a:avLst/>
              </a:prstGeom>
              <a:noFill/>
              <a:ln w="9525">
                <a:noFill/>
              </a:ln>
            </p:spPr>
            <p:txBody>
              <a:bodyPr anchor="ctr" anchorCtr="1"/>
              <a:p>
                <a:pPr algn="ctr"/>
                <a:r>
                  <a:rPr lang="zh-CN" altLang="en-US" sz="1200" b="1" dirty="0">
                    <a:latin typeface="微软雅黑" panose="020B0503020204020204" pitchFamily="34" charset="-122"/>
                    <a:ea typeface="微软雅黑" panose="020B0503020204020204" pitchFamily="34" charset="-122"/>
                  </a:rPr>
                  <a:t>全面演练</a:t>
                </a:r>
                <a:endParaRPr lang="zh-CN" altLang="en-US" sz="1200" b="1" dirty="0">
                  <a:latin typeface="微软雅黑" panose="020B0503020204020204" pitchFamily="34" charset="-122"/>
                  <a:ea typeface="微软雅黑" panose="020B0503020204020204" pitchFamily="34" charset="-122"/>
                </a:endParaRPr>
              </a:p>
            </p:txBody>
          </p:sp>
          <p:sp>
            <p:nvSpPr>
              <p:cNvPr id="36" name="下箭头 35"/>
              <p:cNvSpPr/>
              <p:nvPr/>
            </p:nvSpPr>
            <p:spPr>
              <a:xfrm flipV="1">
                <a:off x="8745799" y="4194537"/>
                <a:ext cx="97532" cy="31750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lt1"/>
                  </a:solidFill>
                  <a:effectLst/>
                  <a:uLnTx/>
                  <a:uFillTx/>
                  <a:latin typeface="+mn-lt"/>
                  <a:ea typeface="+mn-ea"/>
                  <a:cs typeface="+mn-cs"/>
                </a:endParaRPr>
              </a:p>
            </p:txBody>
          </p:sp>
        </p:grpSp>
        <p:sp>
          <p:nvSpPr>
            <p:cNvPr id="9" name="下箭头 8"/>
            <p:cNvSpPr/>
            <p:nvPr/>
          </p:nvSpPr>
          <p:spPr>
            <a:xfrm>
              <a:off x="3742184" y="3309430"/>
              <a:ext cx="288032" cy="79244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chemeClr val="lt1"/>
                </a:solidFill>
                <a:effectLst/>
                <a:uLnTx/>
                <a:uFillTx/>
                <a:latin typeface="+mn-lt"/>
                <a:ea typeface="+mn-ea"/>
                <a:cs typeface="+mn-cs"/>
              </a:endParaRPr>
            </a:p>
          </p:txBody>
        </p:sp>
        <p:sp>
          <p:nvSpPr>
            <p:cNvPr id="10" name="TextBox 9"/>
            <p:cNvSpPr txBox="1"/>
            <p:nvPr/>
          </p:nvSpPr>
          <p:spPr>
            <a:xfrm>
              <a:off x="3381376" y="2707552"/>
              <a:ext cx="1028700" cy="403429"/>
            </a:xfrm>
            <a:prstGeom prst="rect">
              <a:avLst/>
            </a:prstGeom>
            <a:solidFill>
              <a:schemeClr val="accent6">
                <a:lumMod val="20000"/>
                <a:lumOff val="80000"/>
              </a:schemeClr>
            </a:solidFill>
            <a:ln w="28575">
              <a:solidFill>
                <a:schemeClr val="bg1"/>
              </a:solidFill>
            </a:ln>
          </p:spPr>
          <p:txBody>
            <a:bodyPr wrap="square" rtlCol="0" anchor="ctr">
              <a:noAutofit/>
            </a:bodyPr>
            <a:lstStyle/>
            <a:p>
              <a:pPr marR="0" algn="ctr" defTabSz="914400">
                <a:buClrTx/>
                <a:buSzTx/>
                <a:buFontTx/>
                <a:buNone/>
                <a:defRPr/>
              </a:pPr>
              <a:r>
                <a:rPr kumimoji="0" lang="zh-CN" altLang="en-US" sz="1200" b="1" kern="1200" cap="none" spc="0" normalizeH="0" baseline="0" noProof="0" dirty="0" smtClean="0">
                  <a:latin typeface="微软雅黑" panose="020B0503020204020204" pitchFamily="34" charset="-122"/>
                  <a:ea typeface="微软雅黑" panose="020B0503020204020204" pitchFamily="34" charset="-122"/>
                  <a:cs typeface="+mn-cs"/>
                </a:rPr>
                <a:t>战略问题</a:t>
              </a:r>
              <a:endParaRPr kumimoji="0" lang="zh-CN" altLang="en-US" sz="1200" b="1" kern="1200" cap="none" spc="0" normalizeH="0" baseline="0" noProof="0" dirty="0">
                <a:latin typeface="微软雅黑" panose="020B0503020204020204" pitchFamily="34" charset="-122"/>
                <a:ea typeface="微软雅黑" panose="020B0503020204020204" pitchFamily="34" charset="-122"/>
                <a:cs typeface="+mn-cs"/>
              </a:endParaRPr>
            </a:p>
          </p:txBody>
        </p:sp>
        <p:sp>
          <p:nvSpPr>
            <p:cNvPr id="11" name="TextBox 10"/>
            <p:cNvSpPr txBox="1"/>
            <p:nvPr/>
          </p:nvSpPr>
          <p:spPr>
            <a:xfrm>
              <a:off x="4427984" y="2707552"/>
              <a:ext cx="1028700" cy="403429"/>
            </a:xfrm>
            <a:prstGeom prst="rect">
              <a:avLst/>
            </a:prstGeom>
            <a:solidFill>
              <a:schemeClr val="accent6">
                <a:lumMod val="40000"/>
                <a:lumOff val="60000"/>
              </a:schemeClr>
            </a:solidFill>
            <a:ln w="28575">
              <a:solidFill>
                <a:schemeClr val="bg1"/>
              </a:solidFill>
            </a:ln>
          </p:spPr>
          <p:txBody>
            <a:bodyPr wrap="square" rtlCol="0" anchor="ctr">
              <a:noAutofit/>
            </a:bodyPr>
            <a:lstStyle/>
            <a:p>
              <a:pPr marR="0" algn="ctr" defTabSz="914400">
                <a:buClrTx/>
                <a:buSzTx/>
                <a:buFontTx/>
                <a:buNone/>
                <a:defRPr/>
              </a:pPr>
              <a:r>
                <a:rPr kumimoji="0" lang="zh-CN" altLang="en-US" sz="1200" b="1" kern="1200" cap="none" spc="0" normalizeH="0" baseline="0" noProof="0" dirty="0" smtClean="0">
                  <a:latin typeface="微软雅黑" panose="020B0503020204020204" pitchFamily="34" charset="-122"/>
                  <a:ea typeface="微软雅黑" panose="020B0503020204020204" pitchFamily="34" charset="-122"/>
                  <a:cs typeface="+mn-cs"/>
                </a:rPr>
                <a:t>战术问题</a:t>
              </a:r>
              <a:endParaRPr kumimoji="0" lang="zh-CN" altLang="en-US" sz="1200" b="1" kern="1200" cap="none" spc="0" normalizeH="0" baseline="0" noProof="0" dirty="0">
                <a:latin typeface="微软雅黑" panose="020B0503020204020204" pitchFamily="34" charset="-122"/>
                <a:ea typeface="微软雅黑" panose="020B0503020204020204" pitchFamily="34" charset="-122"/>
                <a:cs typeface="+mn-cs"/>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标题 1"/>
          <p:cNvSpPr>
            <a:spLocks noGrp="1"/>
          </p:cNvSpPr>
          <p:nvPr>
            <p:ph type="title"/>
          </p:nvPr>
        </p:nvSpPr>
        <p:spPr>
          <a:ln/>
        </p:spPr>
        <p:txBody>
          <a:bodyPr vert="horz" wrap="square" lIns="91440" tIns="45720" rIns="91440" bIns="45720" anchor="ctr" anchorCtr="0"/>
          <a:p>
            <a:pPr/>
            <a:r>
              <a:rPr lang="zh-CN" altLang="en-US" kern="1200" dirty="0">
                <a:solidFill>
                  <a:srgbClr val="FF0000"/>
                </a:solidFill>
                <a:latin typeface="微软雅黑" panose="020B0503020204020204" pitchFamily="34" charset="-122"/>
                <a:ea typeface="微软雅黑" panose="020B0503020204020204" pitchFamily="34" charset="-122"/>
                <a:cs typeface="+mj-cs"/>
              </a:rPr>
              <a:t>（二）规范务实的应急演练</a:t>
            </a:r>
            <a:endParaRPr lang="zh-CN" altLang="en-US" kern="1200" dirty="0">
              <a:solidFill>
                <a:srgbClr val="FF0000"/>
              </a:solidFill>
              <a:latin typeface="微软雅黑" panose="020B0503020204020204" pitchFamily="34" charset="-122"/>
              <a:ea typeface="微软雅黑" panose="020B0503020204020204" pitchFamily="34" charset="-122"/>
              <a:cs typeface="+mj-cs"/>
            </a:endParaRPr>
          </a:p>
        </p:txBody>
      </p:sp>
      <p:sp>
        <p:nvSpPr>
          <p:cNvPr id="3" name="内容占位符 2"/>
          <p:cNvSpPr>
            <a:spLocks noGrp="1"/>
          </p:cNvSpPr>
          <p:nvPr>
            <p:ph idx="1"/>
          </p:nvPr>
        </p:nvSpPr>
        <p:spPr>
          <a:xfrm>
            <a:off x="357188" y="1285875"/>
            <a:ext cx="8501063" cy="5072063"/>
          </a:xfrm>
        </p:spPr>
        <p:txBody>
          <a:bodyPr vert="horz" wrap="square" lIns="91440" tIns="45720" rIns="91440" bIns="45720" numCol="1" anchor="t" anchorCtr="0" compatLnSpc="1">
            <a:normAutofit/>
          </a:bodyPr>
          <a:lstStyle/>
          <a:p>
            <a:pPr marL="342900" marR="0" lvl="0" indent="-342900" algn="l" defTabSz="914400" rtl="0" eaLnBrk="1" fontAlgn="base" latinLnBrk="0" hangingPunct="1">
              <a:lnSpc>
                <a:spcPct val="100000"/>
              </a:lnSpc>
              <a:spcBef>
                <a:spcPts val="300"/>
              </a:spcBef>
              <a:spcAft>
                <a:spcPts val="300"/>
              </a:spcAft>
              <a:buClrTx/>
              <a:buSzTx/>
              <a:buFont typeface="Arial" panose="020B0604020202020204" pitchFamily="34" charset="0"/>
              <a:buNone/>
              <a:defRPr/>
            </a:pPr>
            <a:r>
              <a:rPr kumimoji="0" lang="en-US" altLang="zh-CN" sz="24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3. </a:t>
            </a:r>
            <a:r>
              <a:rPr kumimoji="0" lang="zh-CN" altLang="en-US" sz="24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精心设计与过程控制</a:t>
            </a:r>
            <a:endParaRPr kumimoji="0" lang="en-US" altLang="zh-CN" sz="24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666750" marR="0" lvl="1" indent="-266700" algn="l" defTabSz="914400" rtl="0" eaLnBrk="1" fontAlgn="base" latinLnBrk="0" hangingPunct="1">
              <a:lnSpc>
                <a:spcPct val="100000"/>
              </a:lnSpc>
              <a:spcBef>
                <a:spcPts val="300"/>
              </a:spcBef>
              <a:spcAft>
                <a:spcPts val="300"/>
              </a:spcAft>
              <a:buClrTx/>
              <a:buSzTx/>
              <a:buFont typeface="Arial" panose="020B0604020202020204" pitchFamily="34" charset="0"/>
              <a:buChar char="–"/>
              <a:defRPr/>
            </a:pPr>
            <a:r>
              <a:rPr kumimoji="0" lang="zh-CN" altLang="en-US" sz="18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一系列</a:t>
            </a: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：演练过程中按时间先后顺序发生的一系列模拟事件。</a:t>
            </a:r>
            <a:endPar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666750" marR="0" lvl="1" indent="-266700" algn="l" defTabSz="914400" rtl="0" eaLnBrk="1" fontAlgn="base" latinLnBrk="0" hangingPunct="1">
              <a:lnSpc>
                <a:spcPct val="100000"/>
              </a:lnSpc>
              <a:spcBef>
                <a:spcPts val="300"/>
              </a:spcBef>
              <a:spcAft>
                <a:spcPts val="300"/>
              </a:spcAft>
              <a:buClrTx/>
              <a:buSzTx/>
              <a:buFont typeface="Arial" panose="020B0604020202020204" pitchFamily="34" charset="0"/>
              <a:buChar char="–"/>
              <a:defRPr/>
            </a:pPr>
            <a:r>
              <a:rPr kumimoji="0" lang="zh-CN" altLang="en-US" sz="18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二原则</a:t>
            </a: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：基于现有能力，坚持目标驱动。</a:t>
            </a:r>
            <a:endPar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666750" marR="0" lvl="1" indent="-266700" algn="l" defTabSz="914400" rtl="0" eaLnBrk="1" fontAlgn="base" latinLnBrk="0" hangingPunct="1">
              <a:lnSpc>
                <a:spcPct val="100000"/>
              </a:lnSpc>
              <a:spcBef>
                <a:spcPts val="300"/>
              </a:spcBef>
              <a:spcAft>
                <a:spcPts val="300"/>
              </a:spcAft>
              <a:buClrTx/>
              <a:buSzTx/>
              <a:buFont typeface="Arial" panose="020B0604020202020204" pitchFamily="34" charset="0"/>
              <a:buChar char="–"/>
              <a:defRPr/>
            </a:pPr>
            <a:r>
              <a:rPr kumimoji="0" lang="zh-CN" altLang="en-US" sz="18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三说明</a:t>
            </a: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：情境、状况、细节。</a:t>
            </a:r>
            <a:endPar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666750" marR="0" lvl="1" indent="-266700" algn="l" defTabSz="914400" rtl="0" eaLnBrk="1" fontAlgn="base" latinLnBrk="0" hangingPunct="1">
              <a:lnSpc>
                <a:spcPct val="100000"/>
              </a:lnSpc>
              <a:spcBef>
                <a:spcPts val="300"/>
              </a:spcBef>
              <a:spcAft>
                <a:spcPts val="300"/>
              </a:spcAft>
              <a:buClrTx/>
              <a:buSzTx/>
              <a:buFont typeface="Arial" panose="020B0604020202020204" pitchFamily="34" charset="0"/>
              <a:buChar char="–"/>
              <a:defRPr/>
            </a:pPr>
            <a:r>
              <a:rPr kumimoji="0" lang="zh-CN" altLang="en-US" sz="18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四要求</a:t>
            </a: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：贴近实际、合理可信、有挑战性、不难倒人。</a:t>
            </a:r>
            <a:endPar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666750" marR="0" lvl="1" indent="-266700" algn="l" defTabSz="914400" rtl="0" eaLnBrk="1" fontAlgn="base" latinLnBrk="0" hangingPunct="1">
              <a:lnSpc>
                <a:spcPct val="100000"/>
              </a:lnSpc>
              <a:spcBef>
                <a:spcPts val="300"/>
              </a:spcBef>
              <a:spcAft>
                <a:spcPts val="300"/>
              </a:spcAft>
              <a:buClrTx/>
              <a:buSzTx/>
              <a:buFont typeface="Arial" panose="020B0604020202020204" pitchFamily="34" charset="0"/>
              <a:buChar char="–"/>
              <a:defRPr/>
            </a:pPr>
            <a:r>
              <a:rPr kumimoji="0" lang="zh-CN" altLang="en-US" sz="18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五要素</a:t>
            </a: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：主题、事件、消息条、期望行动、讨论题。</a:t>
            </a:r>
            <a:endPar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742950" marR="0" lvl="1" indent="-285750" algn="l" defTabSz="914400" rtl="0" eaLnBrk="1" fontAlgn="base" latinLnBrk="0" hangingPunct="1">
              <a:lnSpc>
                <a:spcPts val="3500"/>
              </a:lnSpc>
              <a:spcBef>
                <a:spcPts val="300"/>
              </a:spcBef>
              <a:spcAft>
                <a:spcPts val="300"/>
              </a:spcAft>
              <a:buClrTx/>
              <a:buSzTx/>
              <a:buFont typeface="Arial" panose="020B0604020202020204" pitchFamily="34" charset="0"/>
              <a:buChar char="–"/>
              <a:defRPr/>
            </a:pPr>
            <a:endPar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base" latinLnBrk="0" hangingPunct="1">
              <a:lnSpc>
                <a:spcPts val="3500"/>
              </a:lnSpc>
              <a:spcBef>
                <a:spcPts val="300"/>
              </a:spcBef>
              <a:spcAft>
                <a:spcPts val="300"/>
              </a:spcAft>
              <a:buClrTx/>
              <a:buSzTx/>
              <a:buFont typeface="Arial" panose="020B0604020202020204" pitchFamily="34" charset="0"/>
              <a:buChar char="•"/>
              <a:defRPr/>
            </a:pPr>
            <a:endPar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41988" name="TextBox 11"/>
          <p:cNvSpPr txBox="1"/>
          <p:nvPr/>
        </p:nvSpPr>
        <p:spPr>
          <a:xfrm>
            <a:off x="5214938" y="3848100"/>
            <a:ext cx="1439862" cy="339725"/>
          </a:xfrm>
          <a:prstGeom prst="rect">
            <a:avLst/>
          </a:prstGeom>
          <a:solidFill>
            <a:srgbClr val="FFFF00"/>
          </a:solidFill>
          <a:ln w="9525" cap="flat" cmpd="sng">
            <a:solidFill>
              <a:schemeClr val="tx1"/>
            </a:solidFill>
            <a:prstDash val="solid"/>
            <a:miter/>
            <a:headEnd type="none" w="med" len="med"/>
            <a:tailEnd type="none" w="med" len="med"/>
          </a:ln>
        </p:spPr>
        <p:txBody>
          <a:bodyPr>
            <a:spAutoFit/>
          </a:bodyPr>
          <a:p>
            <a:pPr algn="ctr">
              <a:buNone/>
            </a:pPr>
            <a:r>
              <a:rPr lang="zh-CN" altLang="en-US" sz="1600" b="1" dirty="0">
                <a:latin typeface="微软雅黑" panose="020B0503020204020204" pitchFamily="34" charset="-122"/>
                <a:ea typeface="微软雅黑" panose="020B0503020204020204" pitchFamily="34" charset="-122"/>
              </a:rPr>
              <a:t>情景事件链</a:t>
            </a:r>
            <a:endParaRPr lang="zh-CN" altLang="en-US" sz="1600" b="1" dirty="0">
              <a:latin typeface="微软雅黑" panose="020B0503020204020204" pitchFamily="34" charset="-122"/>
              <a:ea typeface="微软雅黑" panose="020B0503020204020204" pitchFamily="34" charset="-122"/>
            </a:endParaRPr>
          </a:p>
        </p:txBody>
      </p:sp>
      <p:sp>
        <p:nvSpPr>
          <p:cNvPr id="41989" name="TextBox 12"/>
          <p:cNvSpPr txBox="1"/>
          <p:nvPr/>
        </p:nvSpPr>
        <p:spPr>
          <a:xfrm>
            <a:off x="1908175" y="5784850"/>
            <a:ext cx="1223963" cy="338138"/>
          </a:xfrm>
          <a:prstGeom prst="rect">
            <a:avLst/>
          </a:prstGeom>
          <a:solidFill>
            <a:srgbClr val="FFFF00"/>
          </a:solidFill>
          <a:ln w="9525" cap="flat" cmpd="sng">
            <a:solidFill>
              <a:schemeClr val="tx1"/>
            </a:solidFill>
            <a:prstDash val="solid"/>
            <a:miter/>
            <a:headEnd type="none" w="med" len="med"/>
            <a:tailEnd type="none" w="med" len="med"/>
          </a:ln>
        </p:spPr>
        <p:txBody>
          <a:bodyPr>
            <a:spAutoFit/>
          </a:bodyPr>
          <a:p>
            <a:pPr algn="ctr">
              <a:buNone/>
            </a:pPr>
            <a:r>
              <a:rPr lang="zh-CN" altLang="en-US" sz="1600" b="1" dirty="0">
                <a:latin typeface="微软雅黑" panose="020B0503020204020204" pitchFamily="34" charset="-122"/>
                <a:ea typeface="微软雅黑" panose="020B0503020204020204" pitchFamily="34" charset="-122"/>
              </a:rPr>
              <a:t>消息条</a:t>
            </a:r>
            <a:endParaRPr lang="zh-CN" altLang="en-US" sz="1600" b="1" dirty="0">
              <a:latin typeface="微软雅黑" panose="020B0503020204020204" pitchFamily="34" charset="-122"/>
              <a:ea typeface="微软雅黑" panose="020B0503020204020204" pitchFamily="34" charset="-122"/>
            </a:endParaRPr>
          </a:p>
        </p:txBody>
      </p:sp>
      <p:sp>
        <p:nvSpPr>
          <p:cNvPr id="41990" name="TextBox 13"/>
          <p:cNvSpPr txBox="1"/>
          <p:nvPr/>
        </p:nvSpPr>
        <p:spPr>
          <a:xfrm>
            <a:off x="14288" y="5784850"/>
            <a:ext cx="1223962" cy="338138"/>
          </a:xfrm>
          <a:prstGeom prst="rect">
            <a:avLst/>
          </a:prstGeom>
          <a:solidFill>
            <a:srgbClr val="FFFF00"/>
          </a:solidFill>
          <a:ln w="9525" cap="flat" cmpd="sng">
            <a:solidFill>
              <a:schemeClr val="tx1"/>
            </a:solidFill>
            <a:prstDash val="solid"/>
            <a:miter/>
            <a:headEnd type="none" w="med" len="med"/>
            <a:tailEnd type="none" w="med" len="med"/>
          </a:ln>
        </p:spPr>
        <p:txBody>
          <a:bodyPr>
            <a:spAutoFit/>
          </a:bodyPr>
          <a:p>
            <a:pPr algn="ctr">
              <a:buNone/>
            </a:pPr>
            <a:r>
              <a:rPr lang="zh-CN" altLang="en-US" sz="1600" b="1" dirty="0">
                <a:latin typeface="微软雅黑" panose="020B0503020204020204" pitchFamily="34" charset="-122"/>
                <a:ea typeface="微软雅黑" panose="020B0503020204020204" pitchFamily="34" charset="-122"/>
              </a:rPr>
              <a:t>学员角色</a:t>
            </a:r>
            <a:endParaRPr lang="zh-CN" altLang="en-US" sz="1600" b="1" dirty="0">
              <a:latin typeface="微软雅黑" panose="020B0503020204020204" pitchFamily="34" charset="-122"/>
              <a:ea typeface="微软雅黑" panose="020B0503020204020204" pitchFamily="34" charset="-122"/>
            </a:endParaRPr>
          </a:p>
        </p:txBody>
      </p:sp>
      <p:sp>
        <p:nvSpPr>
          <p:cNvPr id="41991" name="TextBox 14"/>
          <p:cNvSpPr txBox="1"/>
          <p:nvPr/>
        </p:nvSpPr>
        <p:spPr>
          <a:xfrm>
            <a:off x="4427538" y="5805488"/>
            <a:ext cx="1223962" cy="338137"/>
          </a:xfrm>
          <a:prstGeom prst="rect">
            <a:avLst/>
          </a:prstGeom>
          <a:solidFill>
            <a:srgbClr val="FFFF00"/>
          </a:solidFill>
          <a:ln w="9525" cap="flat" cmpd="sng">
            <a:solidFill>
              <a:schemeClr val="tx1"/>
            </a:solidFill>
            <a:prstDash val="solid"/>
            <a:miter/>
            <a:headEnd type="none" w="med" len="med"/>
            <a:tailEnd type="none" w="med" len="med"/>
          </a:ln>
        </p:spPr>
        <p:txBody>
          <a:bodyPr>
            <a:spAutoFit/>
          </a:bodyPr>
          <a:p>
            <a:pPr algn="ctr">
              <a:buNone/>
            </a:pPr>
            <a:r>
              <a:rPr lang="zh-CN" altLang="en-US" sz="1600" b="1" dirty="0">
                <a:latin typeface="微软雅黑" panose="020B0503020204020204" pitchFamily="34" charset="-122"/>
                <a:ea typeface="微软雅黑" panose="020B0503020204020204" pitchFamily="34" charset="-122"/>
              </a:rPr>
              <a:t>期望行动</a:t>
            </a:r>
            <a:endParaRPr lang="zh-CN" altLang="en-US" sz="1600" b="1" dirty="0">
              <a:latin typeface="微软雅黑" panose="020B0503020204020204" pitchFamily="34" charset="-122"/>
              <a:ea typeface="微软雅黑" panose="020B0503020204020204" pitchFamily="34" charset="-122"/>
            </a:endParaRPr>
          </a:p>
        </p:txBody>
      </p:sp>
      <p:pic>
        <p:nvPicPr>
          <p:cNvPr id="41992" name="Picture 3"/>
          <p:cNvPicPr>
            <a:picLocks noChangeAspect="1"/>
          </p:cNvPicPr>
          <p:nvPr/>
        </p:nvPicPr>
        <p:blipFill>
          <a:blip r:embed="rId1"/>
          <a:stretch>
            <a:fillRect/>
          </a:stretch>
        </p:blipFill>
        <p:spPr>
          <a:xfrm>
            <a:off x="5214938" y="4208463"/>
            <a:ext cx="3894137" cy="1524000"/>
          </a:xfrm>
          <a:prstGeom prst="rect">
            <a:avLst/>
          </a:prstGeom>
          <a:noFill/>
          <a:ln w="9525">
            <a:noFill/>
          </a:ln>
        </p:spPr>
      </p:pic>
      <p:pic>
        <p:nvPicPr>
          <p:cNvPr id="41993" name="Picture 4"/>
          <p:cNvPicPr>
            <a:picLocks noChangeAspect="1"/>
          </p:cNvPicPr>
          <p:nvPr/>
        </p:nvPicPr>
        <p:blipFill>
          <a:blip r:embed="rId2"/>
          <a:stretch>
            <a:fillRect/>
          </a:stretch>
        </p:blipFill>
        <p:spPr>
          <a:xfrm>
            <a:off x="14288" y="6127750"/>
            <a:ext cx="1676400" cy="720725"/>
          </a:xfrm>
          <a:prstGeom prst="rect">
            <a:avLst/>
          </a:prstGeom>
          <a:noFill/>
          <a:ln w="9525">
            <a:noFill/>
          </a:ln>
        </p:spPr>
      </p:pic>
      <p:pic>
        <p:nvPicPr>
          <p:cNvPr id="41994" name="Picture 5"/>
          <p:cNvPicPr>
            <a:picLocks noChangeAspect="1"/>
          </p:cNvPicPr>
          <p:nvPr/>
        </p:nvPicPr>
        <p:blipFill>
          <a:blip r:embed="rId3"/>
          <a:stretch>
            <a:fillRect/>
          </a:stretch>
        </p:blipFill>
        <p:spPr>
          <a:xfrm>
            <a:off x="1908175" y="6146800"/>
            <a:ext cx="2217738" cy="719138"/>
          </a:xfrm>
          <a:prstGeom prst="rect">
            <a:avLst/>
          </a:prstGeom>
          <a:noFill/>
          <a:ln w="9525">
            <a:noFill/>
          </a:ln>
        </p:spPr>
      </p:pic>
      <p:pic>
        <p:nvPicPr>
          <p:cNvPr id="41995" name="Picture 6"/>
          <p:cNvPicPr>
            <a:picLocks noChangeAspect="1"/>
          </p:cNvPicPr>
          <p:nvPr/>
        </p:nvPicPr>
        <p:blipFill>
          <a:blip r:embed="rId4"/>
          <a:stretch>
            <a:fillRect/>
          </a:stretch>
        </p:blipFill>
        <p:spPr>
          <a:xfrm>
            <a:off x="4427538" y="6165850"/>
            <a:ext cx="2219325" cy="719138"/>
          </a:xfrm>
          <a:prstGeom prst="rect">
            <a:avLst/>
          </a:prstGeom>
          <a:noFill/>
          <a:ln w="9525">
            <a:noFill/>
          </a:ln>
        </p:spPr>
      </p:pic>
      <p:sp>
        <p:nvSpPr>
          <p:cNvPr id="41996" name="TextBox 19"/>
          <p:cNvSpPr txBox="1"/>
          <p:nvPr/>
        </p:nvSpPr>
        <p:spPr>
          <a:xfrm>
            <a:off x="6829425" y="5789613"/>
            <a:ext cx="1879600" cy="338137"/>
          </a:xfrm>
          <a:prstGeom prst="rect">
            <a:avLst/>
          </a:prstGeom>
          <a:solidFill>
            <a:srgbClr val="FFFF00"/>
          </a:solidFill>
          <a:ln w="9525" cap="flat" cmpd="sng">
            <a:solidFill>
              <a:schemeClr val="tx1"/>
            </a:solidFill>
            <a:prstDash val="solid"/>
            <a:miter/>
            <a:headEnd type="none" w="med" len="med"/>
            <a:tailEnd type="none" w="med" len="med"/>
          </a:ln>
        </p:spPr>
        <p:txBody>
          <a:bodyPr>
            <a:spAutoFit/>
          </a:bodyPr>
          <a:p>
            <a:pPr algn="ctr">
              <a:buNone/>
            </a:pPr>
            <a:r>
              <a:rPr lang="zh-CN" altLang="en-US" sz="1600" b="1" dirty="0">
                <a:latin typeface="微软雅黑" panose="020B0503020204020204" pitchFamily="34" charset="-122"/>
                <a:ea typeface="微软雅黑" panose="020B0503020204020204" pitchFamily="34" charset="-122"/>
              </a:rPr>
              <a:t>问题及参考答案</a:t>
            </a:r>
            <a:endParaRPr lang="zh-CN" altLang="en-US" sz="1600" b="1" dirty="0">
              <a:latin typeface="微软雅黑" panose="020B0503020204020204" pitchFamily="34" charset="-122"/>
              <a:ea typeface="微软雅黑" panose="020B0503020204020204" pitchFamily="34" charset="-122"/>
            </a:endParaRPr>
          </a:p>
        </p:txBody>
      </p:sp>
      <p:pic>
        <p:nvPicPr>
          <p:cNvPr id="41997" name="Picture 2"/>
          <p:cNvPicPr>
            <a:picLocks noChangeAspect="1"/>
          </p:cNvPicPr>
          <p:nvPr/>
        </p:nvPicPr>
        <p:blipFill>
          <a:blip r:embed="rId5"/>
          <a:stretch>
            <a:fillRect/>
          </a:stretch>
        </p:blipFill>
        <p:spPr>
          <a:xfrm>
            <a:off x="6840538" y="6149975"/>
            <a:ext cx="2268537" cy="735013"/>
          </a:xfrm>
          <a:prstGeom prst="rect">
            <a:avLst/>
          </a:prstGeom>
          <a:noFill/>
          <a:ln w="9525">
            <a:noFill/>
          </a:ln>
        </p:spPr>
      </p:pic>
      <p:sp>
        <p:nvSpPr>
          <p:cNvPr id="41998" name="矩形 21"/>
          <p:cNvSpPr/>
          <p:nvPr/>
        </p:nvSpPr>
        <p:spPr>
          <a:xfrm>
            <a:off x="827088" y="3848100"/>
            <a:ext cx="4321175" cy="1873250"/>
          </a:xfrm>
          <a:prstGeom prst="rect">
            <a:avLst/>
          </a:prstGeom>
          <a:solidFill>
            <a:srgbClr val="FFC000"/>
          </a:solidFill>
          <a:ln w="9525">
            <a:noFill/>
          </a:ln>
        </p:spPr>
        <p:txBody>
          <a:bodyPr>
            <a:spAutoFit/>
          </a:bodyPr>
          <a:p>
            <a:pPr marL="361950" lvl="2" indent="-457200" eaLnBrk="1" hangingPunct="1">
              <a:spcBef>
                <a:spcPts val="200"/>
              </a:spcBef>
              <a:spcAft>
                <a:spcPts val="200"/>
              </a:spcAft>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领导者的支持和意图；</a:t>
            </a:r>
            <a:endParaRPr lang="en-US" altLang="zh-CN" sz="1600" dirty="0">
              <a:latin typeface="微软雅黑" panose="020B0503020204020204" pitchFamily="34" charset="-122"/>
              <a:ea typeface="微软雅黑" panose="020B0503020204020204" pitchFamily="34" charset="-122"/>
            </a:endParaRPr>
          </a:p>
          <a:p>
            <a:pPr marL="361950" lvl="2" indent="-457200" eaLnBrk="1" hangingPunct="1">
              <a:spcBef>
                <a:spcPts val="200"/>
              </a:spcBef>
              <a:spcAft>
                <a:spcPts val="200"/>
              </a:spcAft>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前期应急培训与演练规划执行情况；</a:t>
            </a:r>
            <a:endParaRPr lang="en-US" altLang="zh-CN" sz="1600" dirty="0">
              <a:latin typeface="微软雅黑" panose="020B0503020204020204" pitchFamily="34" charset="-122"/>
              <a:ea typeface="微软雅黑" panose="020B0503020204020204" pitchFamily="34" charset="-122"/>
            </a:endParaRPr>
          </a:p>
          <a:p>
            <a:pPr marL="361950" lvl="2" indent="-457200" eaLnBrk="1" hangingPunct="1">
              <a:spcBef>
                <a:spcPts val="200"/>
              </a:spcBef>
              <a:spcAft>
                <a:spcPts val="200"/>
              </a:spcAft>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前期演练总结报告与改进计划；</a:t>
            </a:r>
            <a:endParaRPr lang="en-US" altLang="zh-CN" sz="1600" dirty="0">
              <a:latin typeface="微软雅黑" panose="020B0503020204020204" pitchFamily="34" charset="-122"/>
              <a:ea typeface="微软雅黑" panose="020B0503020204020204" pitchFamily="34" charset="-122"/>
            </a:endParaRPr>
          </a:p>
          <a:p>
            <a:pPr marL="361950" lvl="2" indent="-457200" eaLnBrk="1" hangingPunct="1">
              <a:spcBef>
                <a:spcPts val="200"/>
              </a:spcBef>
              <a:spcAft>
                <a:spcPts val="200"/>
              </a:spcAft>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风险分析情况；</a:t>
            </a:r>
            <a:endParaRPr lang="en-US" altLang="zh-CN" sz="1600" dirty="0">
              <a:latin typeface="微软雅黑" panose="020B0503020204020204" pitchFamily="34" charset="-122"/>
              <a:ea typeface="微软雅黑" panose="020B0503020204020204" pitchFamily="34" charset="-122"/>
            </a:endParaRPr>
          </a:p>
          <a:p>
            <a:pPr marL="361950" lvl="2" indent="-457200" eaLnBrk="1" hangingPunct="1">
              <a:spcBef>
                <a:spcPts val="200"/>
              </a:spcBef>
              <a:spcAft>
                <a:spcPts val="200"/>
              </a:spcAft>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应急预案、程序与处置方案；</a:t>
            </a:r>
            <a:endParaRPr lang="en-US" altLang="zh-CN" sz="1600" dirty="0">
              <a:latin typeface="微软雅黑" panose="020B0503020204020204" pitchFamily="34" charset="-122"/>
              <a:ea typeface="微软雅黑" panose="020B0503020204020204" pitchFamily="34" charset="-122"/>
            </a:endParaRPr>
          </a:p>
          <a:p>
            <a:pPr marL="361950" lvl="2" indent="-457200" eaLnBrk="1" hangingPunct="1">
              <a:spcBef>
                <a:spcPts val="200"/>
              </a:spcBef>
              <a:spcAft>
                <a:spcPts val="200"/>
              </a:spcAft>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资金与合作协议</a:t>
            </a:r>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0" name="标题 1"/>
          <p:cNvSpPr>
            <a:spLocks noGrp="1"/>
          </p:cNvSpPr>
          <p:nvPr>
            <p:ph type="title"/>
          </p:nvPr>
        </p:nvSpPr>
        <p:spPr>
          <a:ln/>
        </p:spPr>
        <p:txBody>
          <a:bodyPr vert="horz" wrap="square" lIns="91440" tIns="45720" rIns="91440" bIns="45720" anchor="ctr" anchorCtr="0"/>
          <a:p>
            <a:pPr/>
            <a:r>
              <a:rPr lang="zh-CN" altLang="en-US" kern="1200" dirty="0">
                <a:solidFill>
                  <a:srgbClr val="FF0000"/>
                </a:solidFill>
                <a:latin typeface="微软雅黑" panose="020B0503020204020204" pitchFamily="34" charset="-122"/>
                <a:ea typeface="微软雅黑" panose="020B0503020204020204" pitchFamily="34" charset="-122"/>
                <a:cs typeface="+mj-cs"/>
              </a:rPr>
              <a:t>（二）规范务实的应急演练</a:t>
            </a:r>
            <a:endParaRPr lang="en-US" altLang="zh-CN" kern="1200" dirty="0">
              <a:solidFill>
                <a:srgbClr val="FF0000"/>
              </a:solidFill>
              <a:latin typeface="微软雅黑" panose="020B0503020204020204" pitchFamily="34" charset="-122"/>
              <a:ea typeface="微软雅黑" panose="020B0503020204020204" pitchFamily="34" charset="-122"/>
              <a:cs typeface="+mj-cs"/>
            </a:endParaRPr>
          </a:p>
        </p:txBody>
      </p:sp>
      <p:sp>
        <p:nvSpPr>
          <p:cNvPr id="43011" name="内容占位符 2"/>
          <p:cNvSpPr>
            <a:spLocks noGrp="1"/>
          </p:cNvSpPr>
          <p:nvPr>
            <p:ph idx="1"/>
          </p:nvPr>
        </p:nvSpPr>
        <p:spPr>
          <a:xfrm>
            <a:off x="357188" y="1285875"/>
            <a:ext cx="8501062" cy="5072063"/>
          </a:xfrm>
          <a:ln/>
        </p:spPr>
        <p:txBody>
          <a:bodyPr vert="horz" wrap="square" lIns="91440" tIns="45720" rIns="91440" bIns="45720" anchor="t" anchorCtr="0"/>
          <a:p>
            <a:pPr>
              <a:spcBef>
                <a:spcPts val="300"/>
              </a:spcBef>
              <a:spcAft>
                <a:spcPts val="300"/>
              </a:spcAft>
              <a:buFont typeface="Arial" panose="020B0604020202020204" pitchFamily="34" charset="0"/>
              <a:buNone/>
            </a:pPr>
            <a:r>
              <a:rPr lang="en-US" altLang="zh-CN" kern="1200" dirty="0">
                <a:latin typeface="微软雅黑" panose="020B0503020204020204" pitchFamily="34" charset="-122"/>
                <a:ea typeface="微软雅黑" panose="020B0503020204020204" pitchFamily="34" charset="-122"/>
                <a:cs typeface="+mn-cs"/>
              </a:rPr>
              <a:t>4. </a:t>
            </a:r>
            <a:r>
              <a:rPr lang="zh-CN" altLang="en-US" kern="1200" dirty="0">
                <a:latin typeface="微软雅黑" panose="020B0503020204020204" pitchFamily="34" charset="-122"/>
                <a:ea typeface="微软雅黑" panose="020B0503020204020204" pitchFamily="34" charset="-122"/>
                <a:cs typeface="+mn-cs"/>
              </a:rPr>
              <a:t>演练评估与总结改进</a:t>
            </a:r>
            <a:endParaRPr lang="en-US" altLang="zh-CN" kern="1200" dirty="0">
              <a:latin typeface="微软雅黑" panose="020B0503020204020204" pitchFamily="34" charset="-122"/>
              <a:ea typeface="微软雅黑" panose="020B0503020204020204" pitchFamily="34" charset="-122"/>
              <a:cs typeface="+mn-cs"/>
            </a:endParaRPr>
          </a:p>
          <a:p>
            <a:pPr lvl="1">
              <a:spcBef>
                <a:spcPts val="300"/>
              </a:spcBef>
              <a:spcAft>
                <a:spcPts val="300"/>
              </a:spcAft>
            </a:pPr>
            <a:r>
              <a:rPr lang="zh-CN" altLang="en-US" kern="1200" dirty="0">
                <a:latin typeface="微软雅黑" panose="020B0503020204020204" pitchFamily="34" charset="-122"/>
                <a:ea typeface="微软雅黑" panose="020B0503020204020204" pitchFamily="34" charset="-122"/>
                <a:cs typeface="+mn-cs"/>
              </a:rPr>
              <a:t>以发现和解决问题为目的</a:t>
            </a:r>
            <a:endParaRPr lang="en-US" altLang="zh-CN" kern="1200" dirty="0">
              <a:latin typeface="微软雅黑" panose="020B0503020204020204" pitchFamily="34" charset="-122"/>
              <a:ea typeface="微软雅黑" panose="020B0503020204020204" pitchFamily="34" charset="-122"/>
              <a:cs typeface="+mn-cs"/>
            </a:endParaRPr>
          </a:p>
        </p:txBody>
      </p:sp>
      <p:sp>
        <p:nvSpPr>
          <p:cNvPr id="5" name="燕尾形 4"/>
          <p:cNvSpPr/>
          <p:nvPr/>
        </p:nvSpPr>
        <p:spPr>
          <a:xfrm>
            <a:off x="2571750" y="2379663"/>
            <a:ext cx="2160588" cy="576263"/>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2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2. </a:t>
            </a:r>
            <a:r>
              <a:rPr kumimoji="0" lang="zh-CN" altLang="en-US" sz="22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演练观察</a:t>
            </a:r>
            <a:endParaRPr kumimoji="0" lang="zh-CN" altLang="en-US" sz="2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6" name="燕尾形 5"/>
          <p:cNvSpPr/>
          <p:nvPr/>
        </p:nvSpPr>
        <p:spPr>
          <a:xfrm>
            <a:off x="482600" y="2379663"/>
            <a:ext cx="2160588" cy="576263"/>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2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1. </a:t>
            </a:r>
            <a:r>
              <a:rPr kumimoji="0" lang="zh-CN" altLang="en-US" sz="22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评价策划</a:t>
            </a:r>
            <a:endParaRPr kumimoji="0" lang="zh-CN" altLang="en-US" sz="2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7" name="燕尾形 6"/>
          <p:cNvSpPr/>
          <p:nvPr/>
        </p:nvSpPr>
        <p:spPr>
          <a:xfrm>
            <a:off x="6715125" y="2379663"/>
            <a:ext cx="2160588" cy="576263"/>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2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4. </a:t>
            </a:r>
            <a:r>
              <a:rPr kumimoji="0" lang="zh-CN" altLang="en-US" sz="22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撰写报告</a:t>
            </a:r>
            <a:endParaRPr kumimoji="0" lang="zh-CN" altLang="en-US" sz="2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8" name="燕尾形 7"/>
          <p:cNvSpPr/>
          <p:nvPr/>
        </p:nvSpPr>
        <p:spPr>
          <a:xfrm>
            <a:off x="4643438" y="2379663"/>
            <a:ext cx="2160588" cy="576263"/>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2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3. </a:t>
            </a:r>
            <a:r>
              <a:rPr kumimoji="0" lang="zh-CN" altLang="en-US" sz="22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分析数据</a:t>
            </a:r>
            <a:endParaRPr kumimoji="0" lang="zh-CN" altLang="en-US" sz="2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9" name="矩形 8"/>
          <p:cNvSpPr/>
          <p:nvPr/>
        </p:nvSpPr>
        <p:spPr>
          <a:xfrm>
            <a:off x="500063" y="3022600"/>
            <a:ext cx="4032250" cy="1500188"/>
          </a:xfrm>
          <a:prstGeom prst="rect">
            <a:avLst/>
          </a:prstGeom>
          <a:solidFill>
            <a:schemeClr val="accent6">
              <a:lumMod val="20000"/>
              <a:lumOff val="80000"/>
            </a:schemeClr>
          </a:solidFill>
          <a:ln>
            <a:solidFill>
              <a:schemeClr val="tx1"/>
            </a:solidFill>
          </a:ln>
        </p:spPr>
        <p:txBody>
          <a:bodyPr wrap="square">
            <a:noAutofit/>
          </a:bodyPr>
          <a:lstStyle/>
          <a:p>
            <a:pPr marL="361950" marR="0" lvl="0" indent="-361950" algn="l" defTabSz="914400" rtl="0" eaLnBrk="1" fontAlgn="base" latinLnBrk="0" hangingPunct="1">
              <a:lnSpc>
                <a:spcPct val="100000"/>
              </a:lnSpc>
              <a:spcBef>
                <a:spcPts val="300"/>
              </a:spcBef>
              <a:spcAft>
                <a:spcPts val="300"/>
              </a:spcAft>
              <a:buClrTx/>
              <a:buSzTx/>
              <a:buFontTx/>
              <a:buNone/>
              <a:defRPr/>
            </a:pPr>
            <a:r>
              <a:rPr kumimoji="0" lang="zh-CN" altLang="en-US"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en-US" altLang="zh-CN"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1</a:t>
            </a:r>
            <a:r>
              <a:rPr kumimoji="0" lang="zh-CN" altLang="en-US"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）桌面演练</a:t>
            </a:r>
            <a:endParaRPr kumimoji="0" lang="en-US" altLang="zh-CN"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61950" marR="0" lvl="0" indent="-361950" algn="l" defTabSz="914400" rtl="0" eaLnBrk="1" fontAlgn="base" latinLnBrk="0" hangingPunct="1">
              <a:lnSpc>
                <a:spcPct val="100000"/>
              </a:lnSpc>
              <a:spcBef>
                <a:spcPts val="300"/>
              </a:spcBef>
              <a:spcAft>
                <a:spcPts val="300"/>
              </a:spcAft>
              <a:buClrTx/>
              <a:buSzTx/>
              <a:buFont typeface="Wingdings" panose="05000000000000000000" pitchFamily="2" charset="2"/>
              <a:buChar char="p"/>
              <a:defRPr/>
            </a:pPr>
            <a:r>
              <a:rPr kumimoji="0" lang="zh-CN" altLang="en-US"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情况汇报会；</a:t>
            </a:r>
            <a:endParaRPr kumimoji="0" lang="en-US" altLang="zh-CN"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61950" marR="0" lvl="0" indent="-361950" algn="l" defTabSz="914400" rtl="0" eaLnBrk="1" fontAlgn="base" latinLnBrk="0" hangingPunct="1">
              <a:lnSpc>
                <a:spcPct val="100000"/>
              </a:lnSpc>
              <a:spcBef>
                <a:spcPts val="300"/>
              </a:spcBef>
              <a:spcAft>
                <a:spcPts val="300"/>
              </a:spcAft>
              <a:buClrTx/>
              <a:buSzTx/>
              <a:buFont typeface="Wingdings" panose="05000000000000000000" pitchFamily="2" charset="2"/>
              <a:buChar char="p"/>
              <a:defRPr/>
            </a:pPr>
            <a:r>
              <a:rPr kumimoji="0" lang="zh-CN" altLang="en-US"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初步分析。</a:t>
            </a:r>
            <a:endParaRPr kumimoji="0" lang="en-US" altLang="zh-CN"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p:nvSpPr>
        <p:spPr>
          <a:xfrm>
            <a:off x="4643438" y="3022600"/>
            <a:ext cx="4176713" cy="1785938"/>
          </a:xfrm>
          <a:prstGeom prst="rect">
            <a:avLst/>
          </a:prstGeom>
          <a:solidFill>
            <a:schemeClr val="accent6">
              <a:lumMod val="20000"/>
              <a:lumOff val="80000"/>
            </a:schemeClr>
          </a:solidFill>
          <a:ln>
            <a:solidFill>
              <a:schemeClr val="tx1"/>
            </a:solidFill>
          </a:ln>
        </p:spPr>
        <p:txBody>
          <a:bodyPr wrap="square">
            <a:noAutofit/>
          </a:bodyPr>
          <a:lstStyle/>
          <a:p>
            <a:pPr marL="361950" marR="0" lvl="0" indent="-361950" algn="l" defTabSz="914400" rtl="0" eaLnBrk="1" fontAlgn="base" latinLnBrk="0" hangingPunct="1">
              <a:lnSpc>
                <a:spcPct val="100000"/>
              </a:lnSpc>
              <a:spcBef>
                <a:spcPts val="300"/>
              </a:spcBef>
              <a:spcAft>
                <a:spcPts val="300"/>
              </a:spcAft>
              <a:buClrTx/>
              <a:buSzTx/>
              <a:buFont typeface="Wingdings" panose="05000000000000000000" pitchFamily="2" charset="2"/>
              <a:buChar char="p"/>
              <a:defRPr/>
            </a:pPr>
            <a:r>
              <a:rPr kumimoji="0" lang="zh-CN" altLang="en-US"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演练都应有总结报告，总结需要改进的地方，提出改进建议；</a:t>
            </a:r>
            <a:endParaRPr kumimoji="0" lang="en-US" altLang="zh-CN"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61950" marR="0" lvl="0" indent="-361950" algn="l" defTabSz="914400" rtl="0" eaLnBrk="1" fontAlgn="base" latinLnBrk="0" hangingPunct="1">
              <a:lnSpc>
                <a:spcPct val="100000"/>
              </a:lnSpc>
              <a:spcBef>
                <a:spcPts val="300"/>
              </a:spcBef>
              <a:spcAft>
                <a:spcPts val="300"/>
              </a:spcAft>
              <a:buClrTx/>
              <a:buSzTx/>
              <a:buFont typeface="Wingdings" panose="05000000000000000000" pitchFamily="2" charset="2"/>
              <a:buChar char="p"/>
              <a:defRPr/>
            </a:pPr>
            <a:r>
              <a:rPr kumimoji="0" lang="zh-CN" altLang="en-US"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基于评估人员内部的初步分析结果；</a:t>
            </a:r>
            <a:endParaRPr kumimoji="0" lang="en-US" altLang="zh-CN"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61950" marR="0" lvl="0" indent="-361950" algn="l" defTabSz="914400" rtl="0" eaLnBrk="1" fontAlgn="base" latinLnBrk="0" hangingPunct="1">
              <a:lnSpc>
                <a:spcPct val="100000"/>
              </a:lnSpc>
              <a:spcBef>
                <a:spcPts val="300"/>
              </a:spcBef>
              <a:spcAft>
                <a:spcPts val="300"/>
              </a:spcAft>
              <a:buClrTx/>
              <a:buSzTx/>
              <a:buFont typeface="Wingdings" panose="05000000000000000000" pitchFamily="2" charset="2"/>
              <a:buChar char="p"/>
              <a:defRPr/>
            </a:pPr>
            <a:r>
              <a:rPr kumimoji="0" lang="zh-CN" altLang="en-US"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初级桌面演练的总结报告可以简短；</a:t>
            </a:r>
            <a:endParaRPr kumimoji="0" lang="en-US" altLang="zh-CN"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61950" marR="0" lvl="0" indent="-361950" algn="l" defTabSz="914400" rtl="0" eaLnBrk="1" fontAlgn="base" latinLnBrk="0" hangingPunct="1">
              <a:lnSpc>
                <a:spcPct val="100000"/>
              </a:lnSpc>
              <a:spcBef>
                <a:spcPts val="300"/>
              </a:spcBef>
              <a:spcAft>
                <a:spcPts val="300"/>
              </a:spcAft>
              <a:buClrTx/>
              <a:buSzTx/>
              <a:buFont typeface="Wingdings" panose="05000000000000000000" pitchFamily="2" charset="2"/>
              <a:buChar char="p"/>
              <a:defRPr/>
            </a:pPr>
            <a:r>
              <a:rPr kumimoji="0" lang="zh-CN" altLang="en-US"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建议质量取决于评价人员的经验。</a:t>
            </a:r>
            <a:endParaRPr kumimoji="0" lang="en-US" altLang="zh-CN"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61950" marR="0" lvl="0" indent="-361950" algn="l" defTabSz="914400" rtl="0" eaLnBrk="1" fontAlgn="base" latinLnBrk="0" hangingPunct="1">
              <a:lnSpc>
                <a:spcPct val="100000"/>
              </a:lnSpc>
              <a:spcBef>
                <a:spcPts val="300"/>
              </a:spcBef>
              <a:spcAft>
                <a:spcPts val="300"/>
              </a:spcAft>
              <a:buClrTx/>
              <a:buSzTx/>
              <a:buFont typeface="Wingdings" panose="05000000000000000000" pitchFamily="2" charset="2"/>
              <a:buChar char="p"/>
              <a:defRPr/>
            </a:pPr>
            <a:endParaRPr kumimoji="0" lang="en-US" altLang="zh-CN"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1" name="矩形 10"/>
          <p:cNvSpPr/>
          <p:nvPr/>
        </p:nvSpPr>
        <p:spPr>
          <a:xfrm>
            <a:off x="500063" y="4594225"/>
            <a:ext cx="4032250" cy="1500188"/>
          </a:xfrm>
          <a:prstGeom prst="rect">
            <a:avLst/>
          </a:prstGeom>
          <a:solidFill>
            <a:schemeClr val="accent6">
              <a:lumMod val="20000"/>
              <a:lumOff val="80000"/>
            </a:schemeClr>
          </a:solidFill>
          <a:ln>
            <a:solidFill>
              <a:schemeClr val="tx1"/>
            </a:solidFill>
          </a:ln>
        </p:spPr>
        <p:txBody>
          <a:bodyPr wrap="square">
            <a:noAutofit/>
          </a:bodyPr>
          <a:lstStyle/>
          <a:p>
            <a:pPr marL="361950" marR="0" lvl="0" indent="-361950" algn="l" defTabSz="914400" rtl="0" eaLnBrk="1" fontAlgn="base" latinLnBrk="0" hangingPunct="1">
              <a:lnSpc>
                <a:spcPct val="100000"/>
              </a:lnSpc>
              <a:spcBef>
                <a:spcPts val="300"/>
              </a:spcBef>
              <a:spcAft>
                <a:spcPts val="300"/>
              </a:spcAft>
              <a:buClrTx/>
              <a:buSzTx/>
              <a:buFontTx/>
              <a:buNone/>
              <a:defRPr/>
            </a:pPr>
            <a:r>
              <a:rPr kumimoji="0" lang="zh-CN" altLang="en-US"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en-US" altLang="zh-CN"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2</a:t>
            </a:r>
            <a:r>
              <a:rPr kumimoji="0" lang="zh-CN" altLang="en-US"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）实战演练</a:t>
            </a:r>
            <a:endParaRPr kumimoji="0" lang="en-US" altLang="zh-CN"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61950" marR="0" lvl="0" indent="-361950" algn="l" defTabSz="914400" rtl="0" eaLnBrk="1" fontAlgn="base" latinLnBrk="0" hangingPunct="1">
              <a:lnSpc>
                <a:spcPct val="100000"/>
              </a:lnSpc>
              <a:spcBef>
                <a:spcPts val="300"/>
              </a:spcBef>
              <a:spcAft>
                <a:spcPts val="300"/>
              </a:spcAft>
              <a:buClrTx/>
              <a:buSzTx/>
              <a:buFont typeface="Wingdings" panose="05000000000000000000" pitchFamily="2" charset="2"/>
              <a:buChar char="p"/>
              <a:defRPr/>
            </a:pPr>
            <a:r>
              <a:rPr kumimoji="0" lang="zh-CN" altLang="en-US"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情况汇报会；</a:t>
            </a:r>
            <a:endParaRPr kumimoji="0" lang="en-US" altLang="zh-CN"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61950" marR="0" lvl="0" indent="-361950" algn="l" defTabSz="914400" rtl="0" eaLnBrk="1" fontAlgn="base" latinLnBrk="0" hangingPunct="1">
              <a:lnSpc>
                <a:spcPct val="100000"/>
              </a:lnSpc>
              <a:spcBef>
                <a:spcPts val="300"/>
              </a:spcBef>
              <a:spcAft>
                <a:spcPts val="300"/>
              </a:spcAft>
              <a:buClrTx/>
              <a:buSzTx/>
              <a:buFont typeface="Wingdings" panose="05000000000000000000" pitchFamily="2" charset="2"/>
              <a:buChar char="p"/>
              <a:defRPr/>
            </a:pPr>
            <a:r>
              <a:rPr kumimoji="0" lang="zh-CN" altLang="en-US"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初步分析；</a:t>
            </a:r>
            <a:endParaRPr kumimoji="0" lang="en-US" altLang="zh-CN"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61950" marR="0" lvl="0" indent="-361950" algn="l" defTabSz="914400" rtl="0" eaLnBrk="1" fontAlgn="base" latinLnBrk="0" hangingPunct="1">
              <a:lnSpc>
                <a:spcPct val="100000"/>
              </a:lnSpc>
              <a:spcBef>
                <a:spcPts val="300"/>
              </a:spcBef>
              <a:spcAft>
                <a:spcPts val="300"/>
              </a:spcAft>
              <a:buClrTx/>
              <a:buSzTx/>
              <a:buFont typeface="Wingdings" panose="05000000000000000000" pitchFamily="2" charset="2"/>
              <a:buChar char="p"/>
              <a:defRPr/>
            </a:pPr>
            <a:r>
              <a:rPr kumimoji="0" lang="zh-CN" altLang="en-US"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演练事件时间表。</a:t>
            </a:r>
            <a:endParaRPr kumimoji="0" lang="en-US" altLang="zh-CN"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2" name="燕尾形 11"/>
          <p:cNvSpPr/>
          <p:nvPr/>
        </p:nvSpPr>
        <p:spPr>
          <a:xfrm>
            <a:off x="2589213" y="6165850"/>
            <a:ext cx="2159000" cy="576263"/>
          </a:xfrm>
          <a:prstGeom prst="chevron">
            <a:avLst/>
          </a:prstGeom>
          <a:solidFill>
            <a:srgbClr val="02029A"/>
          </a:solidFill>
          <a:ln>
            <a:solidFill>
              <a:srgbClr val="02029A"/>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2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6. </a:t>
            </a:r>
            <a:r>
              <a:rPr kumimoji="0" lang="zh-CN" altLang="en-US" sz="22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改进计划</a:t>
            </a:r>
            <a:endParaRPr kumimoji="0" lang="zh-CN" altLang="en-US" sz="2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3" name="燕尾形 12"/>
          <p:cNvSpPr/>
          <p:nvPr/>
        </p:nvSpPr>
        <p:spPr>
          <a:xfrm>
            <a:off x="500063" y="6165850"/>
            <a:ext cx="2160588" cy="576263"/>
          </a:xfrm>
          <a:prstGeom prst="chevron">
            <a:avLst/>
          </a:prstGeom>
          <a:solidFill>
            <a:srgbClr val="02029A"/>
          </a:solidFill>
          <a:ln>
            <a:solidFill>
              <a:srgbClr val="02029A"/>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2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5. </a:t>
            </a:r>
            <a:r>
              <a:rPr kumimoji="0" lang="zh-CN" altLang="en-US" sz="22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整改措施</a:t>
            </a:r>
            <a:endParaRPr kumimoji="0" lang="zh-CN" altLang="en-US" sz="2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4" name="燕尾形 13"/>
          <p:cNvSpPr/>
          <p:nvPr/>
        </p:nvSpPr>
        <p:spPr>
          <a:xfrm>
            <a:off x="6732588" y="6165850"/>
            <a:ext cx="2159000" cy="576263"/>
          </a:xfrm>
          <a:prstGeom prst="chevron">
            <a:avLst/>
          </a:prstGeom>
          <a:solidFill>
            <a:srgbClr val="02029A"/>
          </a:solidFill>
          <a:ln>
            <a:solidFill>
              <a:srgbClr val="02029A"/>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2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8. </a:t>
            </a:r>
            <a:r>
              <a:rPr kumimoji="0" lang="zh-CN" altLang="en-US" sz="22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跟踪实施</a:t>
            </a:r>
            <a:endParaRPr kumimoji="0" lang="zh-CN" altLang="en-US" sz="2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5" name="燕尾形 14"/>
          <p:cNvSpPr/>
          <p:nvPr/>
        </p:nvSpPr>
        <p:spPr>
          <a:xfrm>
            <a:off x="4660900" y="6165850"/>
            <a:ext cx="2159000" cy="576263"/>
          </a:xfrm>
          <a:prstGeom prst="chevron">
            <a:avLst/>
          </a:prstGeom>
          <a:solidFill>
            <a:srgbClr val="02029A"/>
          </a:solidFill>
          <a:ln>
            <a:solidFill>
              <a:srgbClr val="02029A"/>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2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7. </a:t>
            </a:r>
            <a:r>
              <a:rPr kumimoji="0" lang="zh-CN" altLang="en-US" sz="22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总结会议</a:t>
            </a:r>
            <a:endParaRPr kumimoji="0" lang="zh-CN" altLang="en-US" sz="2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7" name="矩形 16"/>
          <p:cNvSpPr/>
          <p:nvPr/>
        </p:nvSpPr>
        <p:spPr>
          <a:xfrm>
            <a:off x="4643438" y="4879975"/>
            <a:ext cx="4176713" cy="1214438"/>
          </a:xfrm>
          <a:prstGeom prst="rect">
            <a:avLst/>
          </a:prstGeom>
          <a:solidFill>
            <a:schemeClr val="accent6">
              <a:lumMod val="20000"/>
              <a:lumOff val="80000"/>
            </a:schemeClr>
          </a:solidFill>
          <a:ln>
            <a:solidFill>
              <a:schemeClr val="tx1"/>
            </a:solidFill>
          </a:ln>
        </p:spPr>
        <p:txBody>
          <a:bodyPr wrap="square">
            <a:noAutofit/>
          </a:bodyPr>
          <a:lstStyle/>
          <a:p>
            <a:pPr marL="361950" marR="0" lvl="0" indent="-361950" algn="l" defTabSz="914400" rtl="0" eaLnBrk="1" fontAlgn="base" latinLnBrk="0" hangingPunct="1">
              <a:lnSpc>
                <a:spcPct val="100000"/>
              </a:lnSpc>
              <a:spcBef>
                <a:spcPts val="300"/>
              </a:spcBef>
              <a:spcAft>
                <a:spcPts val="300"/>
              </a:spcAft>
              <a:buClrTx/>
              <a:buSzTx/>
              <a:buFont typeface="Wingdings" panose="05000000000000000000" pitchFamily="2" charset="2"/>
              <a:buChar char="p"/>
              <a:defRPr/>
            </a:pPr>
            <a:r>
              <a:rPr kumimoji="0" lang="zh-CN" altLang="en-US"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评价人员提出改进建议，参演单位制定整改措施、改进计划并跟踪落实</a:t>
            </a:r>
            <a:endParaRPr kumimoji="0" lang="zh-CN" altLang="en-US"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4" name="标题 14"/>
          <p:cNvSpPr>
            <a:spLocks noGrp="1"/>
          </p:cNvSpPr>
          <p:nvPr>
            <p:ph type="title"/>
          </p:nvPr>
        </p:nvSpPr>
        <p:spPr>
          <a:ln/>
        </p:spPr>
        <p:txBody>
          <a:bodyPr vert="horz" wrap="square" lIns="91440" tIns="45720" rIns="91440" bIns="45720" anchor="ctr" anchorCtr="0"/>
          <a:p>
            <a:pPr>
              <a:buNone/>
            </a:pPr>
            <a:endParaRPr lang="zh-CN" altLang="en-US" kern="1200" dirty="0">
              <a:solidFill>
                <a:srgbClr val="FF0000"/>
              </a:solidFill>
              <a:latin typeface="微软雅黑" panose="020B0503020204020204" pitchFamily="34" charset="-122"/>
              <a:ea typeface="微软雅黑" panose="020B0503020204020204" pitchFamily="34" charset="-122"/>
              <a:cs typeface="+mj-cs"/>
            </a:endParaRPr>
          </a:p>
        </p:txBody>
      </p:sp>
      <p:sp>
        <p:nvSpPr>
          <p:cNvPr id="44035" name="内容占位符 2"/>
          <p:cNvSpPr>
            <a:spLocks noGrp="1"/>
          </p:cNvSpPr>
          <p:nvPr>
            <p:ph idx="1"/>
          </p:nvPr>
        </p:nvSpPr>
        <p:spPr>
          <a:xfrm>
            <a:off x="357188" y="1285875"/>
            <a:ext cx="8501062" cy="5072063"/>
          </a:xfrm>
          <a:ln/>
        </p:spPr>
        <p:txBody>
          <a:bodyPr vert="horz" wrap="square" lIns="91440" tIns="45720" rIns="91440" bIns="45720" anchor="t" anchorCtr="0"/>
          <a:p>
            <a:pPr/>
            <a:r>
              <a:rPr lang="zh-CN" altLang="en-US" kern="1200" dirty="0">
                <a:latin typeface="微软雅黑" panose="020B0503020204020204" pitchFamily="34" charset="-122"/>
                <a:ea typeface="微软雅黑" panose="020B0503020204020204" pitchFamily="34" charset="-122"/>
                <a:cs typeface="+mn-cs"/>
              </a:rPr>
              <a:t>遵循</a:t>
            </a:r>
            <a:r>
              <a:rPr lang="en-US" altLang="zh-CN" kern="1200" dirty="0">
                <a:latin typeface="微软雅黑" panose="020B0503020204020204" pitchFamily="34" charset="-122"/>
                <a:ea typeface="微软雅黑" panose="020B0503020204020204" pitchFamily="34" charset="-122"/>
                <a:cs typeface="+mn-cs"/>
              </a:rPr>
              <a:t>PDCA</a:t>
            </a:r>
            <a:r>
              <a:rPr lang="zh-CN" altLang="en-US" kern="1200" dirty="0">
                <a:latin typeface="微软雅黑" panose="020B0503020204020204" pitchFamily="34" charset="-122"/>
                <a:ea typeface="微软雅黑" panose="020B0503020204020204" pitchFamily="34" charset="-122"/>
                <a:cs typeface="+mn-cs"/>
              </a:rPr>
              <a:t>的管理模式，形成持续改进机制</a:t>
            </a:r>
            <a:endParaRPr lang="en-US" altLang="zh-CN" kern="1200" dirty="0">
              <a:latin typeface="微软雅黑" panose="020B0503020204020204" pitchFamily="34" charset="-122"/>
              <a:ea typeface="微软雅黑" panose="020B0503020204020204" pitchFamily="34" charset="-122"/>
              <a:cs typeface="+mn-cs"/>
            </a:endParaRPr>
          </a:p>
          <a:p>
            <a:pPr/>
            <a:r>
              <a:rPr lang="zh-CN" altLang="en-US" kern="1200" dirty="0">
                <a:latin typeface="微软雅黑" panose="020B0503020204020204" pitchFamily="34" charset="-122"/>
                <a:ea typeface="微软雅黑" panose="020B0503020204020204" pitchFamily="34" charset="-122"/>
                <a:cs typeface="+mn-cs"/>
              </a:rPr>
              <a:t>基于现有能力，目标驱动</a:t>
            </a:r>
            <a:endParaRPr lang="en-US" altLang="zh-CN" kern="1200" dirty="0">
              <a:latin typeface="微软雅黑" panose="020B0503020204020204" pitchFamily="34" charset="-122"/>
              <a:ea typeface="微软雅黑" panose="020B0503020204020204" pitchFamily="34" charset="-122"/>
              <a:cs typeface="+mn-cs"/>
            </a:endParaRPr>
          </a:p>
          <a:p>
            <a:pPr lvl="1"/>
            <a:endParaRPr lang="zh-CN" altLang="en-US" kern="1200" dirty="0">
              <a:latin typeface="微软雅黑" panose="020B0503020204020204" pitchFamily="34" charset="-122"/>
              <a:ea typeface="微软雅黑" panose="020B0503020204020204" pitchFamily="34" charset="-122"/>
              <a:cs typeface="+mn-cs"/>
            </a:endParaRPr>
          </a:p>
        </p:txBody>
      </p:sp>
      <p:sp>
        <p:nvSpPr>
          <p:cNvPr id="14" name="矩形 13"/>
          <p:cNvSpPr/>
          <p:nvPr/>
        </p:nvSpPr>
        <p:spPr>
          <a:xfrm>
            <a:off x="0" y="0"/>
            <a:ext cx="9144000" cy="1052513"/>
          </a:xfrm>
          <a:prstGeom prst="rect">
            <a:avLst/>
          </a:prstGeom>
          <a:solidFill>
            <a:srgbClr val="02029A"/>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ts val="600"/>
              </a:spcBef>
              <a:spcAft>
                <a:spcPct val="0"/>
              </a:spcAft>
              <a:buClrTx/>
              <a:buSzTx/>
              <a:buFontTx/>
              <a:buNone/>
              <a:defRPr/>
            </a:pPr>
            <a:r>
              <a:rPr kumimoji="0" lang="zh-CN" altLang="en-US" sz="2800" b="1" i="0" u="none" strike="noStrike" kern="1200" cap="none" spc="0" normalizeH="0" baseline="0" noProof="0" dirty="0" smtClean="0">
                <a:ln>
                  <a:noFill/>
                </a:ln>
                <a:solidFill>
                  <a:schemeClr val="lt1"/>
                </a:solidFill>
                <a:effectLst/>
                <a:uLnTx/>
                <a:uFillTx/>
                <a:latin typeface="微软雅黑" panose="020B0503020204020204" pitchFamily="34" charset="-122"/>
                <a:ea typeface="微软雅黑" panose="020B0503020204020204" pitchFamily="34" charset="-122"/>
                <a:cs typeface="+mn-cs"/>
              </a:rPr>
              <a:t>规范化的应急演练项目管理</a:t>
            </a:r>
            <a:endParaRPr kumimoji="0" lang="zh-CN" altLang="en-US" sz="2800" b="1" i="0" u="none" strike="noStrike" kern="1200" cap="none" spc="0" normalizeH="0" baseline="0" noProof="0" dirty="0" smtClean="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pic>
        <p:nvPicPr>
          <p:cNvPr id="44037" name="Picture 2"/>
          <p:cNvPicPr>
            <a:picLocks noChangeAspect="1"/>
          </p:cNvPicPr>
          <p:nvPr/>
        </p:nvPicPr>
        <p:blipFill>
          <a:blip r:embed="rId1"/>
          <a:stretch>
            <a:fillRect/>
          </a:stretch>
        </p:blipFill>
        <p:spPr>
          <a:xfrm>
            <a:off x="3851275" y="3716338"/>
            <a:ext cx="1439863" cy="2041525"/>
          </a:xfrm>
          <a:prstGeom prst="rect">
            <a:avLst/>
          </a:prstGeom>
          <a:noFill/>
          <a:ln w="9525">
            <a:noFill/>
          </a:ln>
        </p:spPr>
      </p:pic>
      <p:pic>
        <p:nvPicPr>
          <p:cNvPr id="44038" name="Picture 1"/>
          <p:cNvPicPr>
            <a:picLocks noChangeAspect="1"/>
          </p:cNvPicPr>
          <p:nvPr/>
        </p:nvPicPr>
        <p:blipFill>
          <a:blip r:embed="rId2"/>
          <a:stretch>
            <a:fillRect/>
          </a:stretch>
        </p:blipFill>
        <p:spPr>
          <a:xfrm>
            <a:off x="6804025" y="3284538"/>
            <a:ext cx="1439863" cy="2035175"/>
          </a:xfrm>
          <a:prstGeom prst="rect">
            <a:avLst/>
          </a:prstGeom>
          <a:noFill/>
          <a:ln w="9525">
            <a:noFill/>
          </a:ln>
        </p:spPr>
      </p:pic>
      <p:pic>
        <p:nvPicPr>
          <p:cNvPr id="44039" name="Picture 2"/>
          <p:cNvPicPr>
            <a:picLocks noChangeAspect="1"/>
          </p:cNvPicPr>
          <p:nvPr/>
        </p:nvPicPr>
        <p:blipFill>
          <a:blip r:embed="rId3"/>
          <a:stretch>
            <a:fillRect/>
          </a:stretch>
        </p:blipFill>
        <p:spPr>
          <a:xfrm>
            <a:off x="1116013" y="4508500"/>
            <a:ext cx="1439862" cy="2035175"/>
          </a:xfrm>
          <a:prstGeom prst="rect">
            <a:avLst/>
          </a:prstGeom>
          <a:noFill/>
          <a:ln w="9525">
            <a:noFill/>
          </a:ln>
        </p:spPr>
      </p:pic>
      <p:grpSp>
        <p:nvGrpSpPr>
          <p:cNvPr id="44040" name="Group 2"/>
          <p:cNvGrpSpPr>
            <a:grpSpLocks noChangeAspect="1"/>
          </p:cNvGrpSpPr>
          <p:nvPr/>
        </p:nvGrpSpPr>
        <p:grpSpPr>
          <a:xfrm>
            <a:off x="285750" y="2428875"/>
            <a:ext cx="8586788" cy="4286250"/>
            <a:chOff x="308" y="1408"/>
            <a:chExt cx="3842" cy="1918"/>
          </a:xfrm>
        </p:grpSpPr>
        <p:pic>
          <p:nvPicPr>
            <p:cNvPr id="44041" name="Picture 9" descr="Yellow_fly001"/>
            <p:cNvPicPr>
              <a:picLocks noChangeAspect="1"/>
            </p:cNvPicPr>
            <p:nvPr/>
          </p:nvPicPr>
          <p:blipFill>
            <a:blip r:embed="rId4"/>
            <a:stretch>
              <a:fillRect/>
            </a:stretch>
          </p:blipFill>
          <p:spPr>
            <a:xfrm>
              <a:off x="989" y="1767"/>
              <a:ext cx="613" cy="248"/>
            </a:xfrm>
            <a:prstGeom prst="rect">
              <a:avLst/>
            </a:prstGeom>
            <a:noFill/>
            <a:ln w="9525">
              <a:noFill/>
            </a:ln>
          </p:spPr>
        </p:pic>
        <p:pic>
          <p:nvPicPr>
            <p:cNvPr id="44042" name="Picture 10" descr="Yellow_fly001"/>
            <p:cNvPicPr>
              <a:picLocks noChangeAspect="1"/>
            </p:cNvPicPr>
            <p:nvPr/>
          </p:nvPicPr>
          <p:blipFill>
            <a:blip r:embed="rId4"/>
            <a:stretch>
              <a:fillRect/>
            </a:stretch>
          </p:blipFill>
          <p:spPr>
            <a:xfrm>
              <a:off x="2335" y="1477"/>
              <a:ext cx="613" cy="248"/>
            </a:xfrm>
            <a:prstGeom prst="rect">
              <a:avLst/>
            </a:prstGeom>
            <a:noFill/>
            <a:ln w="9525">
              <a:noFill/>
            </a:ln>
          </p:spPr>
        </p:pic>
        <p:sp>
          <p:nvSpPr>
            <p:cNvPr id="22" name="Rectangle 3"/>
            <p:cNvSpPr>
              <a:spLocks noChangeArrowheads="1"/>
            </p:cNvSpPr>
            <p:nvPr/>
          </p:nvSpPr>
          <p:spPr bwMode="ltGray">
            <a:xfrm>
              <a:off x="1609" y="1915"/>
              <a:ext cx="1242" cy="1155"/>
            </a:xfrm>
            <a:prstGeom prst="rect">
              <a:avLst/>
            </a:prstGeom>
            <a:solidFill>
              <a:schemeClr val="accent2">
                <a:lumMod val="20000"/>
                <a:lumOff val="80000"/>
              </a:schemeClr>
            </a:solidFill>
            <a:ln w="76200" algn="ctr">
              <a:noFill/>
              <a:miter lim="800000"/>
            </a:ln>
            <a:effectLst/>
            <a:scene3d>
              <a:camera prst="legacyObliqueBottomRight"/>
              <a:lightRig rig="legacyFlat1" dir="t"/>
            </a:scene3d>
            <a:sp3d extrusionH="227000" prstMaterial="legacyMatte">
              <a:bevelT w="13500" h="13500" prst="angle"/>
              <a:bevelB w="13500" h="13500" prst="angle"/>
              <a:extrusionClr>
                <a:srgbClr val="EAEAEA"/>
              </a:extrusionClr>
            </a:sp3d>
          </p:spPr>
          <p:txBody>
            <a:bodyPr wrap="square" anchor="ctr">
              <a:flatTx/>
            </a:bodyPr>
            <a:lstStyle/>
            <a:p>
              <a:pPr marL="173355" marR="0" lvl="0" indent="-173355" algn="l" defTabSz="914400" rtl="0" eaLnBrk="1" fontAlgn="base" latinLnBrk="0" hangingPunct="1">
                <a:lnSpc>
                  <a:spcPct val="100000"/>
                </a:lnSpc>
                <a:spcBef>
                  <a:spcPts val="300"/>
                </a:spcBef>
                <a:spcAft>
                  <a:spcPts val="300"/>
                </a:spcAft>
                <a:buClrTx/>
                <a:buSzTx/>
                <a:buFont typeface="Arial" panose="020B0604020202020204" pitchFamily="34" charset="0"/>
                <a:buChar char="•"/>
                <a:defRPr/>
              </a:pPr>
              <a:endParaRPr kumimoji="0" lang="en-US" altLang="zh-CN" sz="16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ts val="300"/>
                </a:spcBef>
                <a:spcAft>
                  <a:spcPts val="300"/>
                </a:spcAft>
                <a:buClrTx/>
                <a:buSzTx/>
                <a:buFont typeface="Arial" panose="020B0604020202020204" pitchFamily="34" charset="0"/>
                <a:buChar char="•"/>
                <a:defRPr/>
              </a:pPr>
              <a:r>
                <a:rPr kumimoji="0" lang="zh-CN" altLang="en-US" sz="16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严谨的导调与控制过程</a:t>
              </a:r>
              <a:endParaRPr kumimoji="0" lang="en-US" altLang="zh-CN" sz="16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ts val="300"/>
                </a:spcBef>
                <a:spcAft>
                  <a:spcPts val="300"/>
                </a:spcAft>
                <a:buClrTx/>
                <a:buSzTx/>
                <a:buFont typeface="Arial" panose="020B0604020202020204" pitchFamily="34" charset="0"/>
                <a:buChar char="•"/>
                <a:defRPr/>
              </a:pPr>
              <a:r>
                <a:rPr kumimoji="0" lang="zh-CN" altLang="en-US" sz="16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演练对象的现场讲评与反馈活动</a:t>
              </a:r>
              <a:endParaRPr kumimoji="0" lang="en-US" altLang="zh-CN" sz="16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endParaRPr kumimoji="0" lang="en-US" altLang="zh-CN"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endParaRPr kumimoji="0" lang="en-US" altLang="zh-CN"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endParaRPr kumimoji="0" lang="en-US" altLang="zh-CN"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endParaRPr kumimoji="0" lang="zh-CN" altLang="en-US" sz="18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3" name="Rectangle 4"/>
            <p:cNvSpPr>
              <a:spLocks noChangeArrowheads="1"/>
            </p:cNvSpPr>
            <p:nvPr/>
          </p:nvSpPr>
          <p:spPr bwMode="gray">
            <a:xfrm>
              <a:off x="2908" y="1636"/>
              <a:ext cx="1242" cy="1147"/>
            </a:xfrm>
            <a:prstGeom prst="rect">
              <a:avLst/>
            </a:prstGeom>
            <a:solidFill>
              <a:schemeClr val="accent2">
                <a:lumMod val="20000"/>
                <a:lumOff val="80000"/>
              </a:schemeClr>
            </a:solidFill>
            <a:ln w="76200" algn="ctr">
              <a:noFill/>
              <a:miter lim="800000"/>
            </a:ln>
            <a:effectLst/>
            <a:scene3d>
              <a:camera prst="legacyObliqueBottomRight"/>
              <a:lightRig rig="legacyFlat1" dir="t"/>
            </a:scene3d>
            <a:sp3d extrusionH="227000" prstMaterial="legacyMatte">
              <a:bevelT w="13500" h="13500" prst="angle"/>
              <a:bevelB w="13500" h="13500" prst="angle"/>
              <a:extrusionClr>
                <a:srgbClr val="EAEAEA"/>
              </a:extrusionClr>
            </a:sp3d>
          </p:spPr>
          <p:txBody>
            <a:bodyPr wrap="square" anchor="ctr">
              <a:flatTx/>
            </a:bodyPr>
            <a:lstStyle/>
            <a:p>
              <a:pPr marL="173355" marR="0" lvl="0" indent="-173355" algn="l" defTabSz="914400" rtl="0" eaLnBrk="1" fontAlgn="base" latinLnBrk="0" hangingPunct="1">
                <a:lnSpc>
                  <a:spcPct val="100000"/>
                </a:lnSpc>
                <a:spcBef>
                  <a:spcPts val="300"/>
                </a:spcBef>
                <a:spcAft>
                  <a:spcPts val="300"/>
                </a:spcAft>
                <a:buClrTx/>
                <a:buSzTx/>
                <a:buFont typeface="Arial" panose="020B0604020202020204" pitchFamily="34" charset="0"/>
                <a:buChar char="•"/>
                <a:defRPr/>
              </a:pPr>
              <a:endParaRPr kumimoji="0" lang="en-US" altLang="zh-CN" sz="16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ts val="300"/>
                </a:spcBef>
                <a:spcAft>
                  <a:spcPts val="300"/>
                </a:spcAft>
                <a:buClrTx/>
                <a:buSzTx/>
                <a:buFont typeface="Arial" panose="020B0604020202020204" pitchFamily="34" charset="0"/>
                <a:buChar char="•"/>
                <a:defRPr/>
              </a:pPr>
              <a:endParaRPr kumimoji="0" lang="en-US" altLang="zh-CN" sz="16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ts val="300"/>
                </a:spcBef>
                <a:spcAft>
                  <a:spcPts val="300"/>
                </a:spcAft>
                <a:buClrTx/>
                <a:buSzTx/>
                <a:buFont typeface="Arial" panose="020B0604020202020204" pitchFamily="34" charset="0"/>
                <a:buChar char="•"/>
                <a:defRPr/>
              </a:pPr>
              <a:r>
                <a:rPr kumimoji="0" lang="zh-CN" altLang="en-US" sz="16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策划阶段组成评估组，制定评估方案并培训</a:t>
              </a:r>
              <a:endParaRPr kumimoji="0" lang="en-US" altLang="zh-CN" sz="16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ts val="300"/>
                </a:spcBef>
                <a:spcAft>
                  <a:spcPts val="300"/>
                </a:spcAft>
                <a:buClrTx/>
                <a:buSzTx/>
                <a:buFont typeface="Arial" panose="020B0604020202020204" pitchFamily="34" charset="0"/>
                <a:buChar char="•"/>
                <a:defRPr/>
              </a:pPr>
              <a:r>
                <a:rPr kumimoji="0" lang="zh-CN" altLang="en-US" sz="16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基于应急演练目标确定评估标准与要求</a:t>
              </a:r>
              <a:endParaRPr kumimoji="0" lang="en-US" altLang="zh-CN" sz="16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ts val="300"/>
                </a:spcBef>
                <a:spcAft>
                  <a:spcPts val="300"/>
                </a:spcAft>
                <a:buClrTx/>
                <a:buSzTx/>
                <a:buFont typeface="Arial" panose="020B0604020202020204" pitchFamily="34" charset="0"/>
                <a:buChar char="•"/>
                <a:defRPr/>
              </a:pPr>
              <a:r>
                <a:rPr kumimoji="0" lang="zh-CN" altLang="en-US" sz="16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行动结束后评估可持续数月，形成总结报告</a:t>
              </a:r>
              <a:endParaRPr kumimoji="0" lang="en-US" altLang="zh-CN" sz="16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ts val="300"/>
                </a:spcBef>
                <a:spcAft>
                  <a:spcPts val="300"/>
                </a:spcAft>
                <a:buClrTx/>
                <a:buSzTx/>
                <a:buFont typeface="Arial" panose="020B0604020202020204" pitchFamily="34" charset="0"/>
                <a:buChar char="•"/>
                <a:defRPr/>
              </a:pPr>
              <a:r>
                <a:rPr kumimoji="0" lang="zh-CN" altLang="en-US" sz="16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追踪改进计划落实情况</a:t>
              </a:r>
              <a:endParaRPr kumimoji="0" lang="en-US" altLang="zh-CN" sz="16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3355" marR="0" lvl="0" indent="-173355"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endParaRPr kumimoji="0" lang="zh-CN" altLang="en-US" sz="18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4" name="Rectangle 5"/>
            <p:cNvSpPr>
              <a:spLocks noChangeArrowheads="1"/>
            </p:cNvSpPr>
            <p:nvPr/>
          </p:nvSpPr>
          <p:spPr bwMode="gray">
            <a:xfrm>
              <a:off x="308" y="2206"/>
              <a:ext cx="1242" cy="1120"/>
            </a:xfrm>
            <a:prstGeom prst="rect">
              <a:avLst/>
            </a:prstGeom>
            <a:solidFill>
              <a:schemeClr val="accent2">
                <a:lumMod val="20000"/>
                <a:lumOff val="80000"/>
              </a:schemeClr>
            </a:solidFill>
            <a:ln w="76200" algn="ctr">
              <a:noFill/>
              <a:miter lim="800000"/>
            </a:ln>
            <a:effectLst/>
            <a:scene3d>
              <a:camera prst="legacyObliqueBottomRight"/>
              <a:lightRig rig="legacyFlat1" dir="t"/>
            </a:scene3d>
            <a:sp3d extrusionH="227000" prstMaterial="legacyMatte">
              <a:bevelT w="13500" h="13500" prst="angle"/>
              <a:bevelB w="13500" h="13500" prst="angle"/>
              <a:extrusionClr>
                <a:srgbClr val="EAEAEA"/>
              </a:extrusionClr>
            </a:sp3d>
          </p:spPr>
          <p:txBody>
            <a:bodyPr wrap="square" anchor="ctr">
              <a:flatTx/>
            </a:bodyPr>
            <a:lstStyle/>
            <a:p>
              <a:pPr marL="171450" marR="0" lvl="0" indent="-171450" algn="l" defTabSz="914400" rtl="0" eaLnBrk="1" fontAlgn="base" latinLnBrk="0" hangingPunct="1">
                <a:lnSpc>
                  <a:spcPct val="100000"/>
                </a:lnSpc>
                <a:spcBef>
                  <a:spcPts val="300"/>
                </a:spcBef>
                <a:spcAft>
                  <a:spcPts val="300"/>
                </a:spcAft>
                <a:buClrTx/>
                <a:buSzTx/>
                <a:buFont typeface="Arial" panose="020B0604020202020204" pitchFamily="34" charset="0"/>
                <a:buChar char="•"/>
                <a:defRPr/>
              </a:pPr>
              <a:endParaRPr kumimoji="0" lang="en-US" altLang="zh-CN" sz="16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1450" marR="0" lvl="0" indent="-171450" algn="l" defTabSz="914400" rtl="0" eaLnBrk="1" fontAlgn="base" latinLnBrk="0" hangingPunct="1">
                <a:lnSpc>
                  <a:spcPct val="100000"/>
                </a:lnSpc>
                <a:spcBef>
                  <a:spcPts val="300"/>
                </a:spcBef>
                <a:spcAft>
                  <a:spcPts val="300"/>
                </a:spcAft>
                <a:buClrTx/>
                <a:buSzTx/>
                <a:buFont typeface="Arial" panose="020B0604020202020204" pitchFamily="34" charset="0"/>
                <a:buChar char="•"/>
                <a:defRPr/>
              </a:pPr>
              <a:r>
                <a:rPr kumimoji="0" lang="zh-CN" altLang="en-US" sz="16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一个分工明确的演练策划团队</a:t>
              </a:r>
              <a:endParaRPr kumimoji="0" lang="en-US" altLang="zh-CN" sz="16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1450" marR="0" lvl="0" indent="-171450" algn="l" defTabSz="914400" rtl="0" eaLnBrk="1" fontAlgn="base" latinLnBrk="0" hangingPunct="1">
                <a:lnSpc>
                  <a:spcPct val="100000"/>
                </a:lnSpc>
                <a:spcBef>
                  <a:spcPts val="300"/>
                </a:spcBef>
                <a:spcAft>
                  <a:spcPts val="300"/>
                </a:spcAft>
                <a:buClrTx/>
                <a:buSzTx/>
                <a:buFont typeface="Arial" panose="020B0604020202020204" pitchFamily="34" charset="0"/>
                <a:buChar char="•"/>
                <a:defRPr/>
              </a:pPr>
              <a:r>
                <a:rPr kumimoji="0" lang="zh-CN" altLang="en-US" sz="16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工作计划性强，准备时间充裕</a:t>
              </a:r>
              <a:endParaRPr kumimoji="0" lang="en-US" altLang="zh-CN" sz="16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1450" marR="0" lvl="0" indent="-171450" algn="l" defTabSz="914400" rtl="0" eaLnBrk="1" fontAlgn="base" latinLnBrk="0" hangingPunct="1">
                <a:lnSpc>
                  <a:spcPct val="100000"/>
                </a:lnSpc>
                <a:spcBef>
                  <a:spcPts val="300"/>
                </a:spcBef>
                <a:spcAft>
                  <a:spcPts val="300"/>
                </a:spcAft>
                <a:buClrTx/>
                <a:buSzTx/>
                <a:buFont typeface="Arial" panose="020B0604020202020204" pitchFamily="34" charset="0"/>
                <a:buChar char="•"/>
                <a:defRPr/>
              </a:pPr>
              <a:r>
                <a:rPr kumimoji="0" lang="zh-CN" altLang="en-US" sz="16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以具体目标为基础的演练情景与方案设计</a:t>
              </a:r>
              <a:endParaRPr kumimoji="0" lang="en-US" altLang="zh-CN" sz="16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1450" marR="0" lvl="0" indent="-171450" algn="l" defTabSz="914400" rtl="0" eaLnBrk="1" fontAlgn="base" latinLnBrk="0" hangingPunct="1">
                <a:lnSpc>
                  <a:spcPct val="100000"/>
                </a:lnSpc>
                <a:spcBef>
                  <a:spcPts val="300"/>
                </a:spcBef>
                <a:spcAft>
                  <a:spcPts val="300"/>
                </a:spcAft>
                <a:buClrTx/>
                <a:buSzTx/>
                <a:buFont typeface="Arial" panose="020B0604020202020204" pitchFamily="34" charset="0"/>
                <a:buChar char="•"/>
                <a:defRPr/>
              </a:pPr>
              <a:r>
                <a:rPr kumimoji="0" lang="zh-CN" altLang="en-US" sz="16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包括演练评估工作的策划与准备</a:t>
              </a:r>
              <a:endPar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5" name="Freeform 6"/>
            <p:cNvSpPr/>
            <p:nvPr/>
          </p:nvSpPr>
          <p:spPr bwMode="gray">
            <a:xfrm>
              <a:off x="445" y="1978"/>
              <a:ext cx="974" cy="308"/>
            </a:xfrm>
            <a:custGeom>
              <a:avLst/>
              <a:gdLst/>
              <a:ahLst/>
              <a:cxnLst>
                <a:cxn ang="0">
                  <a:pos x="83" y="0"/>
                </a:cxn>
                <a:cxn ang="0">
                  <a:pos x="1069" y="0"/>
                </a:cxn>
                <a:cxn ang="0">
                  <a:pos x="1069" y="198"/>
                </a:cxn>
                <a:cxn ang="0">
                  <a:pos x="1055" y="270"/>
                </a:cxn>
                <a:cxn ang="0">
                  <a:pos x="987" y="302"/>
                </a:cxn>
                <a:cxn ang="0">
                  <a:pos x="0" y="307"/>
                </a:cxn>
                <a:cxn ang="0">
                  <a:pos x="0" y="89"/>
                </a:cxn>
                <a:cxn ang="0">
                  <a:pos x="21" y="18"/>
                </a:cxn>
                <a:cxn ang="0">
                  <a:pos x="83" y="0"/>
                </a:cxn>
              </a:cxnLst>
              <a:rect l="0" t="0" r="r" b="b"/>
              <a:pathLst>
                <a:path w="1071" h="307">
                  <a:moveTo>
                    <a:pt x="83" y="0"/>
                  </a:moveTo>
                  <a:lnTo>
                    <a:pt x="1069" y="0"/>
                  </a:lnTo>
                  <a:cubicBezTo>
                    <a:pt x="1069" y="0"/>
                    <a:pt x="1069" y="99"/>
                    <a:pt x="1069" y="198"/>
                  </a:cubicBezTo>
                  <a:cubicBezTo>
                    <a:pt x="1069" y="198"/>
                    <a:pt x="1071" y="248"/>
                    <a:pt x="1055" y="270"/>
                  </a:cubicBezTo>
                  <a:cubicBezTo>
                    <a:pt x="1043" y="288"/>
                    <a:pt x="1019" y="302"/>
                    <a:pt x="987" y="302"/>
                  </a:cubicBezTo>
                  <a:cubicBezTo>
                    <a:pt x="488" y="303"/>
                    <a:pt x="0" y="307"/>
                    <a:pt x="0" y="307"/>
                  </a:cubicBezTo>
                  <a:lnTo>
                    <a:pt x="0" y="89"/>
                  </a:lnTo>
                  <a:cubicBezTo>
                    <a:pt x="3" y="41"/>
                    <a:pt x="7" y="33"/>
                    <a:pt x="21" y="18"/>
                  </a:cubicBezTo>
                  <a:cubicBezTo>
                    <a:pt x="35" y="3"/>
                    <a:pt x="66" y="1"/>
                    <a:pt x="83" y="0"/>
                  </a:cubicBezTo>
                  <a:close/>
                </a:path>
              </a:pathLst>
            </a:custGeom>
            <a:gradFill rotWithShape="1">
              <a:gsLst>
                <a:gs pos="0">
                  <a:schemeClr val="accent2"/>
                </a:gs>
                <a:gs pos="100000">
                  <a:schemeClr val="accent2">
                    <a:gamma/>
                    <a:shade val="78824"/>
                    <a:invGamma/>
                  </a:schemeClr>
                </a:gs>
              </a:gsLst>
              <a:lin ang="5400000" scaled="1"/>
            </a:gradFill>
            <a:ln w="12700" cap="flat" cmpd="sng">
              <a:solidFill>
                <a:srgbClr val="FFFFFF"/>
              </a:solidFill>
              <a:prstDash val="solid"/>
              <a:round/>
            </a:ln>
            <a:effectLst>
              <a:outerShdw dist="53882" dir="2700000" algn="ctr" rotWithShape="0">
                <a:srgbClr val="000000">
                  <a:alpha val="28999"/>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策划</a:t>
              </a:r>
              <a:endPar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26" name="Freeform 7"/>
            <p:cNvSpPr/>
            <p:nvPr/>
          </p:nvSpPr>
          <p:spPr bwMode="ltGray">
            <a:xfrm>
              <a:off x="1748" y="1693"/>
              <a:ext cx="973" cy="307"/>
            </a:xfrm>
            <a:custGeom>
              <a:avLst/>
              <a:gdLst/>
              <a:ahLst/>
              <a:cxnLst>
                <a:cxn ang="0">
                  <a:pos x="83" y="0"/>
                </a:cxn>
                <a:cxn ang="0">
                  <a:pos x="1069" y="0"/>
                </a:cxn>
                <a:cxn ang="0">
                  <a:pos x="1069" y="198"/>
                </a:cxn>
                <a:cxn ang="0">
                  <a:pos x="1055" y="270"/>
                </a:cxn>
                <a:cxn ang="0">
                  <a:pos x="987" y="302"/>
                </a:cxn>
                <a:cxn ang="0">
                  <a:pos x="0" y="307"/>
                </a:cxn>
                <a:cxn ang="0">
                  <a:pos x="0" y="89"/>
                </a:cxn>
                <a:cxn ang="0">
                  <a:pos x="21" y="18"/>
                </a:cxn>
                <a:cxn ang="0">
                  <a:pos x="83" y="0"/>
                </a:cxn>
              </a:cxnLst>
              <a:rect l="0" t="0" r="r" b="b"/>
              <a:pathLst>
                <a:path w="1071" h="307">
                  <a:moveTo>
                    <a:pt x="83" y="0"/>
                  </a:moveTo>
                  <a:lnTo>
                    <a:pt x="1069" y="0"/>
                  </a:lnTo>
                  <a:cubicBezTo>
                    <a:pt x="1069" y="0"/>
                    <a:pt x="1069" y="99"/>
                    <a:pt x="1069" y="198"/>
                  </a:cubicBezTo>
                  <a:cubicBezTo>
                    <a:pt x="1069" y="198"/>
                    <a:pt x="1071" y="248"/>
                    <a:pt x="1055" y="270"/>
                  </a:cubicBezTo>
                  <a:cubicBezTo>
                    <a:pt x="1043" y="288"/>
                    <a:pt x="1019" y="302"/>
                    <a:pt x="987" y="302"/>
                  </a:cubicBezTo>
                  <a:cubicBezTo>
                    <a:pt x="488" y="303"/>
                    <a:pt x="0" y="307"/>
                    <a:pt x="0" y="307"/>
                  </a:cubicBezTo>
                  <a:lnTo>
                    <a:pt x="0" y="89"/>
                  </a:lnTo>
                  <a:cubicBezTo>
                    <a:pt x="3" y="41"/>
                    <a:pt x="7" y="33"/>
                    <a:pt x="21" y="18"/>
                  </a:cubicBezTo>
                  <a:cubicBezTo>
                    <a:pt x="35" y="3"/>
                    <a:pt x="66" y="1"/>
                    <a:pt x="83" y="0"/>
                  </a:cubicBezTo>
                  <a:close/>
                </a:path>
              </a:pathLst>
            </a:custGeom>
            <a:gradFill rotWithShape="1">
              <a:gsLst>
                <a:gs pos="0">
                  <a:schemeClr val="accent1"/>
                </a:gs>
                <a:gs pos="100000">
                  <a:schemeClr val="accent1">
                    <a:gamma/>
                    <a:shade val="78824"/>
                    <a:invGamma/>
                  </a:schemeClr>
                </a:gs>
              </a:gsLst>
              <a:lin ang="5400000" scaled="1"/>
            </a:gradFill>
            <a:ln w="12700" cap="flat" cmpd="sng">
              <a:solidFill>
                <a:srgbClr val="FFFFFF"/>
              </a:solidFill>
              <a:prstDash val="solid"/>
              <a:round/>
            </a:ln>
            <a:effectLst>
              <a:outerShdw dist="53882" dir="2700000" algn="ctr" rotWithShape="0">
                <a:srgbClr val="000000">
                  <a:alpha val="28999"/>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实施</a:t>
              </a:r>
              <a:endPar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27" name="Freeform 8"/>
            <p:cNvSpPr/>
            <p:nvPr/>
          </p:nvSpPr>
          <p:spPr bwMode="gray">
            <a:xfrm>
              <a:off x="3045" y="1408"/>
              <a:ext cx="974" cy="308"/>
            </a:xfrm>
            <a:custGeom>
              <a:avLst/>
              <a:gdLst/>
              <a:ahLst/>
              <a:cxnLst>
                <a:cxn ang="0">
                  <a:pos x="83" y="0"/>
                </a:cxn>
                <a:cxn ang="0">
                  <a:pos x="1069" y="0"/>
                </a:cxn>
                <a:cxn ang="0">
                  <a:pos x="1069" y="198"/>
                </a:cxn>
                <a:cxn ang="0">
                  <a:pos x="1055" y="270"/>
                </a:cxn>
                <a:cxn ang="0">
                  <a:pos x="987" y="302"/>
                </a:cxn>
                <a:cxn ang="0">
                  <a:pos x="0" y="307"/>
                </a:cxn>
                <a:cxn ang="0">
                  <a:pos x="0" y="89"/>
                </a:cxn>
                <a:cxn ang="0">
                  <a:pos x="21" y="18"/>
                </a:cxn>
                <a:cxn ang="0">
                  <a:pos x="83" y="0"/>
                </a:cxn>
              </a:cxnLst>
              <a:rect l="0" t="0" r="r" b="b"/>
              <a:pathLst>
                <a:path w="1071" h="307">
                  <a:moveTo>
                    <a:pt x="83" y="0"/>
                  </a:moveTo>
                  <a:lnTo>
                    <a:pt x="1069" y="0"/>
                  </a:lnTo>
                  <a:cubicBezTo>
                    <a:pt x="1069" y="0"/>
                    <a:pt x="1069" y="99"/>
                    <a:pt x="1069" y="198"/>
                  </a:cubicBezTo>
                  <a:cubicBezTo>
                    <a:pt x="1069" y="198"/>
                    <a:pt x="1071" y="248"/>
                    <a:pt x="1055" y="270"/>
                  </a:cubicBezTo>
                  <a:cubicBezTo>
                    <a:pt x="1043" y="288"/>
                    <a:pt x="1019" y="302"/>
                    <a:pt x="987" y="302"/>
                  </a:cubicBezTo>
                  <a:cubicBezTo>
                    <a:pt x="488" y="303"/>
                    <a:pt x="0" y="307"/>
                    <a:pt x="0" y="307"/>
                  </a:cubicBezTo>
                  <a:lnTo>
                    <a:pt x="0" y="89"/>
                  </a:lnTo>
                  <a:cubicBezTo>
                    <a:pt x="3" y="41"/>
                    <a:pt x="7" y="33"/>
                    <a:pt x="21" y="18"/>
                  </a:cubicBezTo>
                  <a:cubicBezTo>
                    <a:pt x="35" y="3"/>
                    <a:pt x="66" y="1"/>
                    <a:pt x="83" y="0"/>
                  </a:cubicBezTo>
                  <a:close/>
                </a:path>
              </a:pathLst>
            </a:custGeom>
            <a:gradFill rotWithShape="1">
              <a:gsLst>
                <a:gs pos="0">
                  <a:schemeClr val="folHlink"/>
                </a:gs>
                <a:gs pos="100000">
                  <a:schemeClr val="folHlink">
                    <a:gamma/>
                    <a:shade val="78824"/>
                    <a:invGamma/>
                  </a:schemeClr>
                </a:gs>
              </a:gsLst>
              <a:lin ang="5400000" scaled="1"/>
            </a:gradFill>
            <a:ln w="12700" cap="flat" cmpd="sng">
              <a:solidFill>
                <a:srgbClr val="FFFFFF"/>
              </a:solidFill>
              <a:prstDash val="solid"/>
              <a:round/>
            </a:ln>
            <a:effectLst>
              <a:outerShdw dist="53882" dir="2700000" algn="ctr" rotWithShape="0">
                <a:srgbClr val="000000">
                  <a:alpha val="28999"/>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评估与改进</a:t>
              </a:r>
              <a:endPar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8" name="标题 3"/>
          <p:cNvSpPr>
            <a:spLocks noGrp="1"/>
          </p:cNvSpPr>
          <p:nvPr>
            <p:ph type="ctrTitle"/>
          </p:nvPr>
        </p:nvSpPr>
        <p:spPr>
          <a:xfrm>
            <a:off x="785813" y="2171700"/>
            <a:ext cx="7772400" cy="969963"/>
          </a:xfrm>
          <a:ln/>
        </p:spPr>
        <p:txBody>
          <a:bodyPr vert="horz" wrap="square" lIns="91440" tIns="45720" rIns="91440" bIns="45720" anchor="ctr" anchorCtr="0"/>
          <a:p>
            <a:pPr>
              <a:buClrTx/>
              <a:buSzTx/>
              <a:buFontTx/>
              <a:buNone/>
            </a:pPr>
            <a:r>
              <a:rPr lang="zh-CN" altLang="en-US" sz="5400" kern="1200" dirty="0">
                <a:solidFill>
                  <a:srgbClr val="02029A"/>
                </a:solidFill>
                <a:latin typeface="华文彩云" pitchFamily="2" charset="-122"/>
                <a:ea typeface="华文彩云" pitchFamily="2" charset="-122"/>
                <a:cs typeface="+mj-cs"/>
              </a:rPr>
              <a:t>谢     谢</a:t>
            </a:r>
            <a:endParaRPr lang="zh-CN" altLang="en-US" sz="5400" kern="1200" dirty="0">
              <a:solidFill>
                <a:srgbClr val="02029A"/>
              </a:solidFill>
              <a:latin typeface="华文彩云" pitchFamily="2" charset="-122"/>
              <a:ea typeface="华文彩云" pitchFamily="2" charset="-122"/>
              <a:cs typeface="+mj-cs"/>
            </a:endParaRPr>
          </a:p>
        </p:txBody>
      </p:sp>
      <p:sp>
        <p:nvSpPr>
          <p:cNvPr id="45059" name="副标题 4"/>
          <p:cNvSpPr>
            <a:spLocks noGrp="1"/>
          </p:cNvSpPr>
          <p:nvPr>
            <p:ph type="subTitle" idx="1"/>
          </p:nvPr>
        </p:nvSpPr>
        <p:spPr>
          <a:xfrm>
            <a:off x="500063" y="4797425"/>
            <a:ext cx="8215312" cy="2016125"/>
          </a:xfrm>
          <a:ln/>
        </p:spPr>
        <p:txBody>
          <a:bodyPr vert="horz" wrap="square" lIns="91440" tIns="45720" rIns="91440" bIns="45720" anchor="ctr" anchorCtr="0"/>
          <a:p>
            <a:pPr>
              <a:buClrTx/>
              <a:buSzTx/>
            </a:pPr>
            <a:r>
              <a:rPr lang="zh-CN" altLang="en-US" sz="3200" kern="1200" dirty="0">
                <a:solidFill>
                  <a:srgbClr val="FF0000"/>
                </a:solidFill>
                <a:latin typeface="华文彩云" pitchFamily="2" charset="-122"/>
                <a:ea typeface="华文彩云" pitchFamily="2" charset="-122"/>
                <a:cs typeface="+mn-cs"/>
              </a:rPr>
              <a:t>常态下的民主，非常态下的集权</a:t>
            </a:r>
            <a:endParaRPr lang="en-US" altLang="zh-CN" sz="3200" kern="1200" dirty="0">
              <a:solidFill>
                <a:srgbClr val="FF0000"/>
              </a:solidFill>
              <a:latin typeface="华文彩云" pitchFamily="2" charset="-122"/>
              <a:ea typeface="华文彩云" pitchFamily="2" charset="-122"/>
              <a:cs typeface="+mn-cs"/>
            </a:endParaRPr>
          </a:p>
          <a:p>
            <a:pPr>
              <a:buClrTx/>
              <a:buSzTx/>
            </a:pPr>
            <a:r>
              <a:rPr lang="zh-CN" altLang="en-US" sz="3200" kern="1200" dirty="0">
                <a:solidFill>
                  <a:srgbClr val="FF0000"/>
                </a:solidFill>
                <a:latin typeface="华文彩云" pitchFamily="2" charset="-122"/>
                <a:ea typeface="华文彩云" pitchFamily="2" charset="-122"/>
                <a:cs typeface="+mn-cs"/>
              </a:rPr>
              <a:t>不追求最优结果，避免出现最坏结局</a:t>
            </a:r>
            <a:endParaRPr lang="en-US" altLang="zh-CN" sz="3200" kern="1200" dirty="0">
              <a:solidFill>
                <a:srgbClr val="FF0000"/>
              </a:solidFill>
              <a:latin typeface="华文彩云" pitchFamily="2" charset="-122"/>
              <a:ea typeface="华文彩云" pitchFamily="2" charset="-122"/>
              <a:cs typeface="+mn-cs"/>
            </a:endParaRPr>
          </a:p>
          <a:p>
            <a:pPr>
              <a:buClrTx/>
              <a:buSzTx/>
            </a:pPr>
            <a:r>
              <a:rPr lang="zh-CN" altLang="en-US" sz="3200" kern="1200" dirty="0">
                <a:solidFill>
                  <a:srgbClr val="FF0000"/>
                </a:solidFill>
                <a:latin typeface="华文彩云" pitchFamily="2" charset="-122"/>
                <a:ea typeface="华文彩云" pitchFamily="2" charset="-122"/>
                <a:cs typeface="+mn-cs"/>
              </a:rPr>
              <a:t>态度决定一切，实践是检验真理的唯一标准</a:t>
            </a:r>
            <a:endParaRPr lang="zh-CN" altLang="en-US" sz="3200" kern="1200" dirty="0">
              <a:solidFill>
                <a:srgbClr val="FF0000"/>
              </a:solidFill>
              <a:latin typeface="华文彩云" pitchFamily="2" charset="-122"/>
              <a:ea typeface="华文彩云" pitchFamily="2" charset="-122"/>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标题 1"/>
          <p:cNvSpPr>
            <a:spLocks noGrp="1"/>
          </p:cNvSpPr>
          <p:nvPr>
            <p:ph type="title"/>
          </p:nvPr>
        </p:nvSpPr>
        <p:spPr>
          <a:ln/>
        </p:spPr>
        <p:txBody>
          <a:bodyPr vert="horz" wrap="square" lIns="91440" tIns="45720" rIns="91440" bIns="45720" anchor="ctr" anchorCtr="0"/>
          <a:p>
            <a:pPr>
              <a:buNone/>
            </a:pPr>
            <a:r>
              <a:rPr lang="zh-CN" altLang="en-US" kern="1200" dirty="0">
                <a:solidFill>
                  <a:srgbClr val="FF0000"/>
                </a:solidFill>
                <a:latin typeface="微软雅黑" panose="020B0503020204020204" pitchFamily="34" charset="-122"/>
                <a:ea typeface="微软雅黑" panose="020B0503020204020204" pitchFamily="34" charset="-122"/>
                <a:cs typeface="+mj-cs"/>
              </a:rPr>
              <a:t>提纲</a:t>
            </a:r>
            <a:endParaRPr lang="zh-CN" altLang="en-US" kern="1200" dirty="0">
              <a:solidFill>
                <a:srgbClr val="FF0000"/>
              </a:solidFill>
              <a:latin typeface="微软雅黑" panose="020B0503020204020204" pitchFamily="34" charset="-122"/>
              <a:ea typeface="微软雅黑" panose="020B0503020204020204" pitchFamily="34" charset="-122"/>
              <a:cs typeface="+mj-cs"/>
            </a:endParaRPr>
          </a:p>
        </p:txBody>
      </p:sp>
      <p:sp>
        <p:nvSpPr>
          <p:cNvPr id="15363" name="内容占位符 2"/>
          <p:cNvSpPr>
            <a:spLocks noGrp="1"/>
          </p:cNvSpPr>
          <p:nvPr>
            <p:ph idx="1"/>
          </p:nvPr>
        </p:nvSpPr>
        <p:spPr>
          <a:xfrm>
            <a:off x="357188" y="1285875"/>
            <a:ext cx="8501062" cy="5072063"/>
          </a:xfrm>
          <a:ln/>
        </p:spPr>
        <p:txBody>
          <a:bodyPr vert="horz" wrap="square" lIns="91440" tIns="45720" rIns="91440" bIns="45720" anchor="t" anchorCtr="0"/>
          <a:p>
            <a:pPr>
              <a:buFont typeface="Arial" panose="020B0604020202020204" pitchFamily="34" charset="0"/>
              <a:buNone/>
            </a:pPr>
            <a:r>
              <a:rPr lang="zh-CN" altLang="en-US" kern="1200" dirty="0">
                <a:latin typeface="微软雅黑" panose="020B0503020204020204" pitchFamily="34" charset="-122"/>
                <a:ea typeface="微软雅黑" panose="020B0503020204020204" pitchFamily="34" charset="-122"/>
                <a:cs typeface="+mn-cs"/>
              </a:rPr>
              <a:t>一、多灾种综合应急管理</a:t>
            </a:r>
            <a:endParaRPr lang="en-US" altLang="zh-CN" kern="1200" dirty="0">
              <a:latin typeface="微软雅黑" panose="020B0503020204020204" pitchFamily="34" charset="-122"/>
              <a:ea typeface="微软雅黑" panose="020B0503020204020204" pitchFamily="34" charset="-122"/>
              <a:cs typeface="+mn-cs"/>
            </a:endParaRPr>
          </a:p>
          <a:p>
            <a:pPr>
              <a:buFont typeface="Arial" panose="020B0604020202020204" pitchFamily="34" charset="0"/>
              <a:buNone/>
            </a:pPr>
            <a:r>
              <a:rPr lang="zh-CN" altLang="en-US" kern="1200" dirty="0">
                <a:latin typeface="微软雅黑" panose="020B0503020204020204" pitchFamily="34" charset="-122"/>
                <a:ea typeface="微软雅黑" panose="020B0503020204020204" pitchFamily="34" charset="-122"/>
                <a:cs typeface="+mn-cs"/>
              </a:rPr>
              <a:t>二、稳健型应急预案体系</a:t>
            </a:r>
            <a:endParaRPr lang="en-US" altLang="zh-CN" kern="1200" dirty="0">
              <a:latin typeface="微软雅黑" panose="020B0503020204020204" pitchFamily="34" charset="-122"/>
              <a:ea typeface="微软雅黑" panose="020B0503020204020204" pitchFamily="34" charset="-122"/>
              <a:cs typeface="+mn-cs"/>
            </a:endParaRPr>
          </a:p>
          <a:p>
            <a:pPr>
              <a:buFont typeface="Arial" panose="020B0604020202020204" pitchFamily="34" charset="0"/>
              <a:buNone/>
            </a:pPr>
            <a:r>
              <a:rPr lang="zh-CN" altLang="en-US" kern="1200" dirty="0">
                <a:latin typeface="微软雅黑" panose="020B0503020204020204" pitchFamily="34" charset="-122"/>
                <a:ea typeface="微软雅黑" panose="020B0503020204020204" pitchFamily="34" charset="-122"/>
                <a:cs typeface="+mn-cs"/>
              </a:rPr>
              <a:t>三、情景构建与应急演练</a:t>
            </a:r>
            <a:endParaRPr lang="zh-CN" altLang="en-US" kern="1200" dirty="0">
              <a:latin typeface="微软雅黑" panose="020B0503020204020204" pitchFamily="34" charset="-122"/>
              <a:ea typeface="微软雅黑" panose="020B0503020204020204" pitchFamily="34" charset="-122"/>
              <a:cs typeface="+mn-cs"/>
            </a:endParaRPr>
          </a:p>
        </p:txBody>
      </p:sp>
      <p:pic>
        <p:nvPicPr>
          <p:cNvPr id="15364" name="Picture 5" descr="bhopal">
            <a:hlinkClick r:id="rId1" action="ppaction://program"/>
          </p:cNvPr>
          <p:cNvPicPr>
            <a:picLocks noChangeAspect="1"/>
          </p:cNvPicPr>
          <p:nvPr/>
        </p:nvPicPr>
        <p:blipFill>
          <a:blip r:embed="rId2"/>
          <a:stretch>
            <a:fillRect/>
          </a:stretch>
        </p:blipFill>
        <p:spPr>
          <a:xfrm>
            <a:off x="0" y="5273675"/>
            <a:ext cx="7062788" cy="1584325"/>
          </a:xfrm>
          <a:prstGeom prst="rect">
            <a:avLst/>
          </a:prstGeom>
          <a:noFill/>
          <a:ln w="9525">
            <a:noFill/>
          </a:ln>
        </p:spPr>
      </p:pic>
      <p:pic>
        <p:nvPicPr>
          <p:cNvPr id="15365" name="Picture 7" descr="uu21le05"/>
          <p:cNvPicPr>
            <a:picLocks noChangeAspect="1"/>
          </p:cNvPicPr>
          <p:nvPr/>
        </p:nvPicPr>
        <p:blipFill>
          <a:blip r:embed="rId3"/>
          <a:stretch>
            <a:fillRect/>
          </a:stretch>
        </p:blipFill>
        <p:spPr>
          <a:xfrm>
            <a:off x="6824663" y="5257800"/>
            <a:ext cx="2319337" cy="1600200"/>
          </a:xfrm>
          <a:prstGeom prst="rect">
            <a:avLst/>
          </a:prstGeom>
          <a:noFill/>
          <a:ln w="9525">
            <a:noFill/>
          </a:ln>
        </p:spPr>
      </p:pic>
      <p:sp>
        <p:nvSpPr>
          <p:cNvPr id="15366" name="矩形 10"/>
          <p:cNvSpPr/>
          <p:nvPr/>
        </p:nvSpPr>
        <p:spPr>
          <a:xfrm>
            <a:off x="0" y="4767263"/>
            <a:ext cx="9144000" cy="461962"/>
          </a:xfrm>
          <a:prstGeom prst="rect">
            <a:avLst/>
          </a:prstGeom>
          <a:solidFill>
            <a:srgbClr val="FF0000"/>
          </a:solidFill>
          <a:ln w="9525" cap="flat" cmpd="sng">
            <a:solidFill>
              <a:srgbClr val="FF0000"/>
            </a:solidFill>
            <a:prstDash val="solid"/>
            <a:miter/>
            <a:headEnd type="none" w="med" len="med"/>
            <a:tailEnd type="none" w="med" len="med"/>
          </a:ln>
        </p:spPr>
        <p:txBody>
          <a:bodyPr>
            <a:spAutoFit/>
          </a:bodyPr>
          <a:p>
            <a:pPr algn="ctr"/>
            <a:r>
              <a:rPr lang="zh-CN" altLang="en-US" sz="2400" b="1" dirty="0">
                <a:solidFill>
                  <a:schemeClr val="bg1"/>
                </a:solidFill>
                <a:latin typeface="黑体" panose="02010609060101010101" pitchFamily="49" charset="-122"/>
                <a:ea typeface="黑体" panose="02010609060101010101" pitchFamily="49" charset="-122"/>
              </a:rPr>
              <a:t>应急管理不是“应急的”管理，而是管理“应急”</a:t>
            </a:r>
            <a:endParaRPr lang="en-US" altLang="zh-CN" sz="2400" b="1" dirty="0">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内容占位符 20"/>
          <p:cNvSpPr>
            <a:spLocks noGrp="1"/>
          </p:cNvSpPr>
          <p:nvPr>
            <p:ph idx="1"/>
          </p:nvPr>
        </p:nvSpPr>
        <p:spPr>
          <a:xfrm>
            <a:off x="357188" y="1285875"/>
            <a:ext cx="8501062" cy="5072063"/>
          </a:xfrm>
          <a:ln/>
        </p:spPr>
        <p:txBody>
          <a:bodyPr vert="horz" wrap="square" lIns="91440" tIns="45720" rIns="91440" bIns="45720" anchor="t" anchorCtr="0"/>
          <a:p>
            <a:pPr>
              <a:spcBef>
                <a:spcPts val="600"/>
              </a:spcBef>
              <a:spcAft>
                <a:spcPts val="600"/>
              </a:spcAft>
              <a:buFont typeface="Arial" panose="020B0604020202020204" pitchFamily="34" charset="0"/>
              <a:buNone/>
            </a:pPr>
            <a:r>
              <a:rPr lang="zh-CN" altLang="en-US" kern="1200" dirty="0">
                <a:latin typeface="微软雅黑" panose="020B0503020204020204" pitchFamily="34" charset="-122"/>
                <a:ea typeface="微软雅黑" panose="020B0503020204020204" pitchFamily="34" charset="-122"/>
                <a:cs typeface="+mn-cs"/>
              </a:rPr>
              <a:t>（一）价值观：人性、同情、公平、诚实、尊重</a:t>
            </a:r>
            <a:endParaRPr lang="en-US" altLang="zh-CN" kern="1200" dirty="0">
              <a:latin typeface="微软雅黑" panose="020B0503020204020204" pitchFamily="34" charset="-122"/>
              <a:ea typeface="微软雅黑" panose="020B0503020204020204" pitchFamily="34" charset="-122"/>
              <a:cs typeface="+mn-cs"/>
            </a:endParaRPr>
          </a:p>
          <a:p>
            <a:pPr lvl="1">
              <a:spcBef>
                <a:spcPts val="600"/>
              </a:spcBef>
              <a:spcAft>
                <a:spcPts val="600"/>
              </a:spcAft>
            </a:pPr>
            <a:r>
              <a:rPr lang="zh-CN" altLang="en-US" kern="1200" dirty="0">
                <a:latin typeface="微软雅黑" panose="020B0503020204020204" pitchFamily="34" charset="-122"/>
                <a:ea typeface="微软雅黑" panose="020B0503020204020204" pitchFamily="34" charset="-122"/>
                <a:cs typeface="+mn-cs"/>
              </a:rPr>
              <a:t>应急决策的优先次序</a:t>
            </a:r>
            <a:endParaRPr lang="en-US" altLang="zh-CN" kern="1200" dirty="0">
              <a:latin typeface="微软雅黑" panose="020B0503020204020204" pitchFamily="34" charset="-122"/>
              <a:ea typeface="微软雅黑" panose="020B0503020204020204" pitchFamily="34" charset="-122"/>
              <a:cs typeface="+mn-cs"/>
            </a:endParaRPr>
          </a:p>
        </p:txBody>
      </p:sp>
      <p:pic>
        <p:nvPicPr>
          <p:cNvPr id="16387" name="Picture 4"/>
          <p:cNvPicPr>
            <a:picLocks noChangeAspect="1"/>
          </p:cNvPicPr>
          <p:nvPr/>
        </p:nvPicPr>
        <p:blipFill>
          <a:blip r:embed="rId1"/>
          <a:srcRect l="13544" t="13579" r="35611" b="26375"/>
          <a:stretch>
            <a:fillRect/>
          </a:stretch>
        </p:blipFill>
        <p:spPr>
          <a:xfrm>
            <a:off x="0" y="5013325"/>
            <a:ext cx="2344738" cy="1557338"/>
          </a:xfrm>
          <a:prstGeom prst="rect">
            <a:avLst/>
          </a:prstGeom>
          <a:noFill/>
          <a:ln w="9525" cap="flat" cmpd="sng">
            <a:solidFill>
              <a:schemeClr val="accent1"/>
            </a:solidFill>
            <a:prstDash val="solid"/>
            <a:miter/>
            <a:headEnd type="none" w="med" len="med"/>
            <a:tailEnd type="none" w="med" len="med"/>
          </a:ln>
        </p:spPr>
      </p:pic>
      <p:pic>
        <p:nvPicPr>
          <p:cNvPr id="16388" name="Picture 1"/>
          <p:cNvPicPr>
            <a:picLocks noChangeAspect="1"/>
          </p:cNvPicPr>
          <p:nvPr/>
        </p:nvPicPr>
        <p:blipFill>
          <a:blip r:embed="rId2"/>
          <a:srcRect l="14108" t="16360" r="41617" b="15720"/>
          <a:stretch>
            <a:fillRect/>
          </a:stretch>
        </p:blipFill>
        <p:spPr>
          <a:xfrm>
            <a:off x="395288" y="5013325"/>
            <a:ext cx="2016125" cy="1398588"/>
          </a:xfrm>
          <a:prstGeom prst="rect">
            <a:avLst/>
          </a:prstGeom>
          <a:noFill/>
          <a:ln w="9525" cap="flat" cmpd="sng">
            <a:solidFill>
              <a:schemeClr val="accent1"/>
            </a:solidFill>
            <a:prstDash val="solid"/>
            <a:miter/>
            <a:headEnd type="none" w="med" len="med"/>
            <a:tailEnd type="none" w="med" len="med"/>
          </a:ln>
        </p:spPr>
      </p:pic>
      <p:pic>
        <p:nvPicPr>
          <p:cNvPr id="16389" name="Picture 6"/>
          <p:cNvPicPr>
            <a:picLocks noChangeAspect="1"/>
          </p:cNvPicPr>
          <p:nvPr/>
        </p:nvPicPr>
        <p:blipFill>
          <a:blip r:embed="rId3"/>
          <a:srcRect l="14662" t="14391" r="29008" b="11781"/>
          <a:stretch>
            <a:fillRect/>
          </a:stretch>
        </p:blipFill>
        <p:spPr>
          <a:xfrm>
            <a:off x="755650" y="4941888"/>
            <a:ext cx="2112963" cy="1555750"/>
          </a:xfrm>
          <a:prstGeom prst="rect">
            <a:avLst/>
          </a:prstGeom>
          <a:noFill/>
          <a:ln w="9525">
            <a:noFill/>
          </a:ln>
        </p:spPr>
      </p:pic>
      <p:pic>
        <p:nvPicPr>
          <p:cNvPr id="16390" name="Picture 3"/>
          <p:cNvPicPr>
            <a:picLocks noChangeAspect="1"/>
          </p:cNvPicPr>
          <p:nvPr/>
        </p:nvPicPr>
        <p:blipFill>
          <a:blip r:embed="rId4"/>
          <a:srcRect l="34866" t="9843" r="23073" b="35033"/>
          <a:stretch>
            <a:fillRect/>
          </a:stretch>
        </p:blipFill>
        <p:spPr>
          <a:xfrm>
            <a:off x="250825" y="5229225"/>
            <a:ext cx="1820863" cy="1341438"/>
          </a:xfrm>
          <a:prstGeom prst="rect">
            <a:avLst/>
          </a:prstGeom>
          <a:noFill/>
          <a:ln w="9525">
            <a:noFill/>
          </a:ln>
        </p:spPr>
      </p:pic>
      <p:pic>
        <p:nvPicPr>
          <p:cNvPr id="16391" name="Picture 14" descr="1067947488_SVaG1l"/>
          <p:cNvPicPr>
            <a:picLocks noChangeAspect="1"/>
          </p:cNvPicPr>
          <p:nvPr/>
        </p:nvPicPr>
        <p:blipFill>
          <a:blip r:embed="rId5"/>
          <a:stretch>
            <a:fillRect/>
          </a:stretch>
        </p:blipFill>
        <p:spPr>
          <a:xfrm>
            <a:off x="3059113" y="4841875"/>
            <a:ext cx="3078162" cy="2016125"/>
          </a:xfrm>
          <a:prstGeom prst="rect">
            <a:avLst/>
          </a:prstGeom>
          <a:noFill/>
          <a:ln w="9525">
            <a:noFill/>
          </a:ln>
        </p:spPr>
      </p:pic>
      <p:pic>
        <p:nvPicPr>
          <p:cNvPr id="16392" name="Picture 3" descr="http://res.news.ifeng.com/attachments/2010/12/14/xes_9836d29bb3b9fb1844fcceaff4d1c9c5.jpg"/>
          <p:cNvPicPr>
            <a:picLocks noChangeAspect="1"/>
          </p:cNvPicPr>
          <p:nvPr/>
        </p:nvPicPr>
        <p:blipFill>
          <a:blip r:embed="rId6"/>
          <a:stretch>
            <a:fillRect/>
          </a:stretch>
        </p:blipFill>
        <p:spPr>
          <a:xfrm>
            <a:off x="611188" y="5084763"/>
            <a:ext cx="2160587" cy="1422400"/>
          </a:xfrm>
          <a:prstGeom prst="rect">
            <a:avLst/>
          </a:prstGeom>
          <a:noFill/>
          <a:ln w="9525">
            <a:noFill/>
          </a:ln>
        </p:spPr>
      </p:pic>
      <p:pic>
        <p:nvPicPr>
          <p:cNvPr id="16393" name="图片 15" descr="http://www.sinaimg.cn/dy/slidenews/1_img/2015_01/2841_532642_625337.jpg"/>
          <p:cNvPicPr>
            <a:picLocks noChangeAspect="1"/>
          </p:cNvPicPr>
          <p:nvPr/>
        </p:nvPicPr>
        <p:blipFill>
          <a:blip r:embed="rId7"/>
          <a:stretch>
            <a:fillRect/>
          </a:stretch>
        </p:blipFill>
        <p:spPr>
          <a:xfrm>
            <a:off x="0" y="4841875"/>
            <a:ext cx="3065463" cy="2016125"/>
          </a:xfrm>
          <a:prstGeom prst="rect">
            <a:avLst/>
          </a:prstGeom>
          <a:noFill/>
          <a:ln w="9525">
            <a:noFill/>
          </a:ln>
        </p:spPr>
      </p:pic>
      <p:pic>
        <p:nvPicPr>
          <p:cNvPr id="16394" name="Picture 12" descr="http://imgsrc.baidu.com/forum/w%3D580/sign=f6011637d358ccbf1bbcb53229dabcd4/455bd109b3de9c829487460a6e81800a18d8435c.jpg"/>
          <p:cNvPicPr>
            <a:picLocks noChangeAspect="1"/>
          </p:cNvPicPr>
          <p:nvPr/>
        </p:nvPicPr>
        <p:blipFill>
          <a:blip r:embed="rId8"/>
          <a:stretch>
            <a:fillRect/>
          </a:stretch>
        </p:blipFill>
        <p:spPr>
          <a:xfrm>
            <a:off x="6804025" y="5229225"/>
            <a:ext cx="2009775" cy="1341438"/>
          </a:xfrm>
          <a:prstGeom prst="rect">
            <a:avLst/>
          </a:prstGeom>
          <a:noFill/>
          <a:ln w="9525">
            <a:noFill/>
          </a:ln>
        </p:spPr>
      </p:pic>
      <p:pic>
        <p:nvPicPr>
          <p:cNvPr id="16395" name="Picture 6" descr="http://h.hiphotos.baidu.com/baike/c0%3Dbaike116%2C5%2C5%2C116%2C38/sign=c2e9a74d4b540923be646b2cf331ba6c/a686c9177f3e670986651c9139c79f3df8dc5572.jpg"/>
          <p:cNvPicPr>
            <a:picLocks noChangeAspect="1"/>
          </p:cNvPicPr>
          <p:nvPr/>
        </p:nvPicPr>
        <p:blipFill>
          <a:blip r:embed="rId9"/>
          <a:stretch>
            <a:fillRect/>
          </a:stretch>
        </p:blipFill>
        <p:spPr>
          <a:xfrm>
            <a:off x="7343775" y="5084763"/>
            <a:ext cx="1800225" cy="1196975"/>
          </a:xfrm>
          <a:prstGeom prst="rect">
            <a:avLst/>
          </a:prstGeom>
          <a:noFill/>
          <a:ln w="9525">
            <a:noFill/>
          </a:ln>
        </p:spPr>
      </p:pic>
      <p:pic>
        <p:nvPicPr>
          <p:cNvPr id="16396" name="Picture 4" descr="C:\Documents and Settings\dyf\My Documents\My Pictures\4e6ea661g8bd627153270&amp;690.jpg"/>
          <p:cNvPicPr>
            <a:picLocks noChangeAspect="1"/>
          </p:cNvPicPr>
          <p:nvPr/>
        </p:nvPicPr>
        <p:blipFill>
          <a:blip r:embed="rId10"/>
          <a:stretch>
            <a:fillRect/>
          </a:stretch>
        </p:blipFill>
        <p:spPr>
          <a:xfrm>
            <a:off x="6113463" y="4841875"/>
            <a:ext cx="3030537" cy="2016125"/>
          </a:xfrm>
          <a:prstGeom prst="rect">
            <a:avLst/>
          </a:prstGeom>
          <a:noFill/>
          <a:ln w="9525">
            <a:noFill/>
          </a:ln>
        </p:spPr>
      </p:pic>
      <p:sp>
        <p:nvSpPr>
          <p:cNvPr id="16397" name="标题 19"/>
          <p:cNvSpPr>
            <a:spLocks noGrp="1"/>
          </p:cNvSpPr>
          <p:nvPr>
            <p:ph type="title"/>
          </p:nvPr>
        </p:nvSpPr>
        <p:spPr>
          <a:ln/>
        </p:spPr>
        <p:txBody>
          <a:bodyPr vert="horz" wrap="square" lIns="91440" tIns="45720" rIns="91440" bIns="45720" anchor="ctr" anchorCtr="0"/>
          <a:p>
            <a:pPr/>
            <a:r>
              <a:rPr lang="zh-CN" altLang="en-US" kern="1200" dirty="0">
                <a:solidFill>
                  <a:srgbClr val="FF0000"/>
                </a:solidFill>
                <a:latin typeface="微软雅黑" panose="020B0503020204020204" pitchFamily="34" charset="-122"/>
                <a:ea typeface="微软雅黑" panose="020B0503020204020204" pitchFamily="34" charset="-122"/>
                <a:cs typeface="+mj-cs"/>
              </a:rPr>
              <a:t>一、多灾种综合应急管理</a:t>
            </a:r>
            <a:endParaRPr lang="en-US" altLang="zh-CN" kern="1200" dirty="0">
              <a:solidFill>
                <a:srgbClr val="FF0000"/>
              </a:solidFill>
              <a:latin typeface="微软雅黑" panose="020B0503020204020204" pitchFamily="34" charset="-122"/>
              <a:ea typeface="微软雅黑" panose="020B0503020204020204" pitchFamily="34" charset="-122"/>
              <a:cs typeface="+mj-cs"/>
            </a:endParaRPr>
          </a:p>
        </p:txBody>
      </p:sp>
      <p:pic>
        <p:nvPicPr>
          <p:cNvPr id="16398" name="Picture 12" descr="铁血网提醒您：点击查看大图"/>
          <p:cNvPicPr>
            <a:picLocks noChangeAspect="1"/>
          </p:cNvPicPr>
          <p:nvPr/>
        </p:nvPicPr>
        <p:blipFill>
          <a:blip r:embed="rId11"/>
          <a:stretch>
            <a:fillRect/>
          </a:stretch>
        </p:blipFill>
        <p:spPr>
          <a:xfrm>
            <a:off x="0" y="4770438"/>
            <a:ext cx="3451225" cy="2087562"/>
          </a:xfrm>
          <a:prstGeom prst="rect">
            <a:avLst/>
          </a:prstGeom>
          <a:noFill/>
          <a:ln w="9525">
            <a:noFill/>
          </a:ln>
        </p:spPr>
      </p:pic>
      <p:pic>
        <p:nvPicPr>
          <p:cNvPr id="16399" name="Picture 10" descr="铁血网提醒您：点击查看大图"/>
          <p:cNvPicPr>
            <a:picLocks noChangeAspect="1"/>
          </p:cNvPicPr>
          <p:nvPr/>
        </p:nvPicPr>
        <p:blipFill>
          <a:blip r:embed="rId12"/>
          <a:srcRect r="10110"/>
          <a:stretch>
            <a:fillRect/>
          </a:stretch>
        </p:blipFill>
        <p:spPr>
          <a:xfrm>
            <a:off x="6267450" y="4770438"/>
            <a:ext cx="2876550" cy="2087562"/>
          </a:xfrm>
          <a:prstGeom prst="rect">
            <a:avLst/>
          </a:prstGeom>
          <a:noFill/>
          <a:ln w="9525">
            <a:noFill/>
          </a:ln>
        </p:spPr>
      </p:pic>
      <p:pic>
        <p:nvPicPr>
          <p:cNvPr id="16400" name="Picture 8" descr="李克强冒雨为长江翻沉客船遇难者默哀(图)"/>
          <p:cNvPicPr>
            <a:picLocks noChangeAspect="1"/>
          </p:cNvPicPr>
          <p:nvPr/>
        </p:nvPicPr>
        <p:blipFill>
          <a:blip r:embed="rId13"/>
          <a:stretch>
            <a:fillRect/>
          </a:stretch>
        </p:blipFill>
        <p:spPr>
          <a:xfrm>
            <a:off x="3059113" y="4770438"/>
            <a:ext cx="3719512" cy="2087562"/>
          </a:xfrm>
          <a:prstGeom prst="rect">
            <a:avLst/>
          </a:prstGeom>
          <a:noFill/>
          <a:ln w="9525">
            <a:noFill/>
          </a:ln>
        </p:spPr>
      </p:pic>
      <p:sp>
        <p:nvSpPr>
          <p:cNvPr id="22" name="矩形 21"/>
          <p:cNvSpPr/>
          <p:nvPr/>
        </p:nvSpPr>
        <p:spPr>
          <a:xfrm>
            <a:off x="0" y="2636838"/>
            <a:ext cx="4500563" cy="2087563"/>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600"/>
              </a:spcBef>
              <a:spcAft>
                <a:spcPts val="600"/>
              </a:spcAft>
              <a:buClrTx/>
              <a:buSzTx/>
              <a:buFontTx/>
              <a:buNone/>
              <a:defRPr/>
            </a:pPr>
            <a:r>
              <a:rPr kumimoji="0" lang="en-US" altLang="zh-CN" sz="2000" b="1" i="0" u="none" strike="noStrike" kern="1200" cap="none" spc="0" normalizeH="0" baseline="0" noProof="0" dirty="0" smtClean="0">
                <a:ln>
                  <a:noFill/>
                </a:ln>
                <a:solidFill>
                  <a:srgbClr val="FFFF00"/>
                </a:solidFill>
                <a:effectLst/>
                <a:uLnTx/>
                <a:uFillTx/>
                <a:latin typeface="微软雅黑" panose="020B0503020204020204" pitchFamily="34" charset="-122"/>
                <a:ea typeface="微软雅黑" panose="020B0503020204020204" pitchFamily="34" charset="-122"/>
                <a:cs typeface="+mn-cs"/>
              </a:rPr>
              <a:t>1. </a:t>
            </a:r>
            <a:r>
              <a:rPr kumimoji="0" lang="zh-CN" altLang="en-US" sz="2000" b="1" i="0" u="none" strike="noStrike" kern="1200" cap="none" spc="0" normalizeH="0" baseline="0" noProof="0" dirty="0" smtClean="0">
                <a:ln>
                  <a:noFill/>
                </a:ln>
                <a:solidFill>
                  <a:srgbClr val="FFFF00"/>
                </a:solidFill>
                <a:effectLst/>
                <a:uLnTx/>
                <a:uFillTx/>
                <a:latin typeface="微软雅黑" panose="020B0503020204020204" pitchFamily="34" charset="-122"/>
                <a:ea typeface="微软雅黑" panose="020B0503020204020204" pitchFamily="34" charset="-122"/>
                <a:cs typeface="+mn-cs"/>
              </a:rPr>
              <a:t>生命安全与健康</a:t>
            </a:r>
            <a:endParaRPr kumimoji="0" lang="en-US" altLang="zh-CN" sz="2000" b="1" i="0" u="none" strike="noStrike" kern="1200" cap="none" spc="0" normalizeH="0" baseline="0" noProof="0" dirty="0" smtClean="0">
              <a:ln>
                <a:noFill/>
              </a:ln>
              <a:solidFill>
                <a:srgbClr val="FFFF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ts val="600"/>
              </a:spcBef>
              <a:spcAft>
                <a:spcPts val="600"/>
              </a:spcAft>
              <a:buClrTx/>
              <a:buSzTx/>
              <a:buFontTx/>
              <a:buNone/>
              <a:defRPr/>
            </a:pPr>
            <a:r>
              <a:rPr kumimoji="0" lang="en-US" altLang="zh-CN" sz="2000" b="1" i="0" u="none" strike="noStrike" kern="1200" cap="none" spc="0" normalizeH="0" baseline="0" noProof="0" dirty="0" smtClean="0">
                <a:ln>
                  <a:noFill/>
                </a:ln>
                <a:solidFill>
                  <a:srgbClr val="FFFF00"/>
                </a:solidFill>
                <a:effectLst/>
                <a:uLnTx/>
                <a:uFillTx/>
                <a:latin typeface="微软雅黑" panose="020B0503020204020204" pitchFamily="34" charset="-122"/>
                <a:ea typeface="微软雅黑" panose="020B0503020204020204" pitchFamily="34" charset="-122"/>
                <a:cs typeface="+mn-cs"/>
              </a:rPr>
              <a:t>2. </a:t>
            </a:r>
            <a:r>
              <a:rPr kumimoji="0" lang="zh-CN" altLang="en-US" sz="2000" b="1" i="0" u="none" strike="noStrike" kern="1200" cap="none" spc="0" normalizeH="0" baseline="0" noProof="0" dirty="0" smtClean="0">
                <a:ln>
                  <a:noFill/>
                </a:ln>
                <a:solidFill>
                  <a:srgbClr val="FFFF00"/>
                </a:solidFill>
                <a:effectLst/>
                <a:uLnTx/>
                <a:uFillTx/>
                <a:latin typeface="微软雅黑" panose="020B0503020204020204" pitchFamily="34" charset="-122"/>
                <a:ea typeface="微软雅黑" panose="020B0503020204020204" pitchFamily="34" charset="-122"/>
                <a:cs typeface="+mn-cs"/>
              </a:rPr>
              <a:t>稳定和控制事态</a:t>
            </a:r>
            <a:endParaRPr kumimoji="0" lang="en-US" altLang="zh-CN" sz="2000" b="1" i="0" u="none" strike="noStrike" kern="1200" cap="none" spc="0" normalizeH="0" baseline="0" noProof="0" dirty="0" smtClean="0">
              <a:ln>
                <a:noFill/>
              </a:ln>
              <a:solidFill>
                <a:srgbClr val="FFFF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ts val="600"/>
              </a:spcBef>
              <a:spcAft>
                <a:spcPts val="600"/>
              </a:spcAft>
              <a:buClrTx/>
              <a:buSzTx/>
              <a:buFontTx/>
              <a:buNone/>
              <a:defRPr/>
            </a:pPr>
            <a:r>
              <a:rPr kumimoji="0" lang="en-US" altLang="zh-CN" sz="2000" b="1" i="0" u="none" strike="noStrike" kern="1200" cap="none" spc="0" normalizeH="0" baseline="0" noProof="0" dirty="0" smtClean="0">
                <a:ln>
                  <a:noFill/>
                </a:ln>
                <a:solidFill>
                  <a:srgbClr val="FFFF00"/>
                </a:solidFill>
                <a:effectLst/>
                <a:uLnTx/>
                <a:uFillTx/>
                <a:latin typeface="微软雅黑" panose="020B0503020204020204" pitchFamily="34" charset="-122"/>
                <a:ea typeface="微软雅黑" panose="020B0503020204020204" pitchFamily="34" charset="-122"/>
                <a:cs typeface="+mn-cs"/>
              </a:rPr>
              <a:t>3. </a:t>
            </a:r>
            <a:r>
              <a:rPr kumimoji="0" lang="zh-CN" altLang="en-US" sz="2000" b="1" i="0" u="none" strike="noStrike" kern="1200" cap="none" spc="0" normalizeH="0" baseline="0" noProof="0" dirty="0" smtClean="0">
                <a:ln>
                  <a:noFill/>
                </a:ln>
                <a:solidFill>
                  <a:srgbClr val="FFFF00"/>
                </a:solidFill>
                <a:effectLst/>
                <a:uLnTx/>
                <a:uFillTx/>
                <a:latin typeface="微软雅黑" panose="020B0503020204020204" pitchFamily="34" charset="-122"/>
                <a:ea typeface="微软雅黑" panose="020B0503020204020204" pitchFamily="34" charset="-122"/>
                <a:cs typeface="+mn-cs"/>
              </a:rPr>
              <a:t>保护财产与环境</a:t>
            </a:r>
            <a:endParaRPr kumimoji="0" lang="en-US" altLang="zh-CN" sz="2000" b="1" i="0" u="none" strike="noStrike" kern="1200" cap="none" spc="0" normalizeH="0" baseline="0" noProof="0" dirty="0" smtClean="0">
              <a:ln>
                <a:noFill/>
              </a:ln>
              <a:solidFill>
                <a:srgbClr val="FFFF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ts val="600"/>
              </a:spcBef>
              <a:spcAft>
                <a:spcPts val="600"/>
              </a:spcAft>
              <a:buClrTx/>
              <a:buSzTx/>
              <a:buFontTx/>
              <a:buNone/>
              <a:defRPr/>
            </a:pPr>
            <a:r>
              <a:rPr kumimoji="0" lang="en-US" altLang="zh-CN" sz="2000" b="1" i="0" u="none" strike="noStrike" kern="1200" cap="none" spc="0" normalizeH="0" baseline="0" noProof="0" dirty="0" smtClean="0">
                <a:ln>
                  <a:noFill/>
                </a:ln>
                <a:solidFill>
                  <a:srgbClr val="FFFF00"/>
                </a:solidFill>
                <a:effectLst/>
                <a:uLnTx/>
                <a:uFillTx/>
                <a:latin typeface="微软雅黑" panose="020B0503020204020204" pitchFamily="34" charset="-122"/>
                <a:ea typeface="微软雅黑" panose="020B0503020204020204" pitchFamily="34" charset="-122"/>
                <a:cs typeface="+mn-cs"/>
              </a:rPr>
              <a:t>4. </a:t>
            </a:r>
            <a:r>
              <a:rPr kumimoji="0" lang="zh-CN" altLang="en-US" sz="2000" b="1" i="0" u="none" strike="noStrike" kern="1200" cap="none" spc="0" normalizeH="0" baseline="0" noProof="0" dirty="0" smtClean="0">
                <a:ln>
                  <a:noFill/>
                </a:ln>
                <a:solidFill>
                  <a:srgbClr val="FFFF00"/>
                </a:solidFill>
                <a:effectLst/>
                <a:uLnTx/>
                <a:uFillTx/>
                <a:latin typeface="微软雅黑" panose="020B0503020204020204" pitchFamily="34" charset="-122"/>
                <a:ea typeface="微软雅黑" panose="020B0503020204020204" pitchFamily="34" charset="-122"/>
                <a:cs typeface="+mn-cs"/>
              </a:rPr>
              <a:t>管理好应急资源</a:t>
            </a:r>
            <a:endParaRPr kumimoji="0" lang="zh-CN" altLang="en-US" sz="20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endParaRPr>
          </a:p>
        </p:txBody>
      </p:sp>
      <p:sp>
        <p:nvSpPr>
          <p:cNvPr id="23" name="矩形 22"/>
          <p:cNvSpPr/>
          <p:nvPr/>
        </p:nvSpPr>
        <p:spPr>
          <a:xfrm>
            <a:off x="4464050" y="2636838"/>
            <a:ext cx="4645025" cy="2087563"/>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600"/>
              </a:spcBef>
              <a:spcAft>
                <a:spcPts val="600"/>
              </a:spcAft>
              <a:buClrTx/>
              <a:buSzTx/>
              <a:buFontTx/>
              <a:buNone/>
              <a:defRPr/>
            </a:pPr>
            <a:r>
              <a:rPr kumimoji="0" lang="en-US" altLang="zh-CN" sz="20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1. </a:t>
            </a:r>
            <a:r>
              <a:rPr kumimoji="0" lang="zh-CN" altLang="en-US" sz="20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生命安全与健康</a:t>
            </a:r>
            <a:endParaRPr kumimoji="0" lang="en-US" altLang="zh-CN" sz="20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ts val="600"/>
              </a:spcBef>
              <a:spcAft>
                <a:spcPts val="600"/>
              </a:spcAft>
              <a:buClrTx/>
              <a:buSzTx/>
              <a:buFontTx/>
              <a:buNone/>
              <a:defRPr/>
            </a:pPr>
            <a:r>
              <a:rPr kumimoji="0" lang="en-US" altLang="zh-CN" sz="20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2. </a:t>
            </a:r>
            <a:r>
              <a:rPr kumimoji="0" lang="zh-CN" altLang="en-US" sz="20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环境与生态安全</a:t>
            </a:r>
            <a:endParaRPr kumimoji="0" lang="en-US" altLang="zh-CN" sz="20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ts val="600"/>
              </a:spcBef>
              <a:spcAft>
                <a:spcPts val="600"/>
              </a:spcAft>
              <a:buClrTx/>
              <a:buSzTx/>
              <a:buFontTx/>
              <a:buNone/>
              <a:defRPr/>
            </a:pPr>
            <a:r>
              <a:rPr kumimoji="0" lang="en-US" altLang="zh-CN" sz="20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3. </a:t>
            </a:r>
            <a:r>
              <a:rPr kumimoji="0" lang="zh-CN" altLang="en-US" sz="20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资金与资产安全</a:t>
            </a:r>
            <a:endParaRPr kumimoji="0" lang="en-US" altLang="zh-CN" sz="20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ts val="600"/>
              </a:spcBef>
              <a:spcAft>
                <a:spcPts val="600"/>
              </a:spcAft>
              <a:buClrTx/>
              <a:buSzTx/>
              <a:buFontTx/>
              <a:buNone/>
              <a:defRPr/>
            </a:pPr>
            <a:r>
              <a:rPr kumimoji="0" lang="en-US" altLang="zh-CN" sz="20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4. </a:t>
            </a:r>
            <a:r>
              <a:rPr kumimoji="0" lang="zh-CN" altLang="en-US" sz="20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组织声誉与品牌</a:t>
            </a:r>
            <a:endPar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标题 1"/>
          <p:cNvSpPr>
            <a:spLocks noGrp="1"/>
          </p:cNvSpPr>
          <p:nvPr>
            <p:ph type="title"/>
          </p:nvPr>
        </p:nvSpPr>
        <p:spPr>
          <a:ln/>
        </p:spPr>
        <p:txBody>
          <a:bodyPr vert="horz" wrap="square" lIns="91440" tIns="45720" rIns="91440" bIns="45720" anchor="ctr" anchorCtr="0"/>
          <a:p>
            <a:pPr/>
            <a:r>
              <a:rPr lang="zh-CN" altLang="en-US" kern="1200" dirty="0">
                <a:solidFill>
                  <a:srgbClr val="FF0000"/>
                </a:solidFill>
                <a:latin typeface="微软雅黑" panose="020B0503020204020204" pitchFamily="34" charset="-122"/>
                <a:ea typeface="微软雅黑" panose="020B0503020204020204" pitchFamily="34" charset="-122"/>
                <a:cs typeface="+mj-cs"/>
              </a:rPr>
              <a:t>一、多灾种综合应急管理</a:t>
            </a:r>
            <a:endParaRPr lang="en-US" altLang="zh-CN" kern="1200" dirty="0">
              <a:solidFill>
                <a:srgbClr val="FF0000"/>
              </a:solidFill>
              <a:latin typeface="微软雅黑" panose="020B0503020204020204" pitchFamily="34" charset="-122"/>
              <a:ea typeface="微软雅黑" panose="020B0503020204020204" pitchFamily="34" charset="-122"/>
              <a:cs typeface="+mj-cs"/>
            </a:endParaRPr>
          </a:p>
        </p:txBody>
      </p:sp>
      <p:sp>
        <p:nvSpPr>
          <p:cNvPr id="17411" name="内容占位符 2"/>
          <p:cNvSpPr>
            <a:spLocks noGrp="1"/>
          </p:cNvSpPr>
          <p:nvPr>
            <p:ph idx="1"/>
          </p:nvPr>
        </p:nvSpPr>
        <p:spPr>
          <a:xfrm>
            <a:off x="357188" y="1285875"/>
            <a:ext cx="8786812" cy="5072063"/>
          </a:xfrm>
          <a:ln/>
        </p:spPr>
        <p:txBody>
          <a:bodyPr vert="horz" wrap="square" lIns="91440" tIns="45720" rIns="91440" bIns="45720" anchor="t" anchorCtr="0"/>
          <a:p>
            <a:pPr>
              <a:spcBef>
                <a:spcPts val="300"/>
              </a:spcBef>
              <a:spcAft>
                <a:spcPts val="300"/>
              </a:spcAft>
              <a:buFont typeface="Arial" panose="020B0604020202020204" pitchFamily="34" charset="0"/>
              <a:buNone/>
            </a:pPr>
            <a:r>
              <a:rPr lang="zh-CN" altLang="en-US" kern="1200" dirty="0">
                <a:latin typeface="微软雅黑" panose="020B0503020204020204" pitchFamily="34" charset="-122"/>
                <a:ea typeface="微软雅黑" panose="020B0503020204020204" pitchFamily="34" charset="-122"/>
                <a:cs typeface="+mn-cs"/>
              </a:rPr>
              <a:t>（二）方向：坚持从单灾种应急向多灾种综合应急发展</a:t>
            </a:r>
            <a:endParaRPr lang="en-US" altLang="zh-CN" kern="1200" dirty="0">
              <a:latin typeface="微软雅黑" panose="020B0503020204020204" pitchFamily="34" charset="-122"/>
              <a:ea typeface="微软雅黑" panose="020B0503020204020204" pitchFamily="34" charset="-122"/>
              <a:cs typeface="+mn-cs"/>
            </a:endParaRPr>
          </a:p>
          <a:p>
            <a:pPr lvl="1">
              <a:spcBef>
                <a:spcPts val="300"/>
              </a:spcBef>
              <a:spcAft>
                <a:spcPts val="300"/>
              </a:spcAft>
            </a:pPr>
            <a:r>
              <a:rPr lang="zh-CN" altLang="en-US" kern="1200" dirty="0">
                <a:latin typeface="微软雅黑" panose="020B0503020204020204" pitchFamily="34" charset="-122"/>
                <a:ea typeface="微软雅黑" panose="020B0503020204020204" pitchFamily="34" charset="-122"/>
                <a:cs typeface="+mn-cs"/>
              </a:rPr>
              <a:t>共性管理。以我为主应万变，不确定性转化为确定性，可持续发展</a:t>
            </a:r>
            <a:endParaRPr lang="zh-CN" altLang="en-US" kern="1200" dirty="0">
              <a:latin typeface="微软雅黑" panose="020B0503020204020204" pitchFamily="34" charset="-122"/>
              <a:ea typeface="微软雅黑" panose="020B0503020204020204" pitchFamily="34" charset="-122"/>
              <a:cs typeface="+mn-cs"/>
            </a:endParaRPr>
          </a:p>
          <a:p>
            <a:pPr lvl="1"/>
            <a:endParaRPr lang="en-US" altLang="zh-CN" sz="2200" kern="1200" dirty="0">
              <a:latin typeface="微软雅黑" panose="020B0503020204020204" pitchFamily="34" charset="-122"/>
              <a:ea typeface="微软雅黑" panose="020B0503020204020204" pitchFamily="34" charset="-122"/>
              <a:cs typeface="+mn-cs"/>
            </a:endParaRPr>
          </a:p>
          <a:p>
            <a:pPr>
              <a:buFont typeface="Arial" panose="020B0604020202020204" pitchFamily="34" charset="0"/>
              <a:buNone/>
            </a:pPr>
            <a:endParaRPr lang="zh-CN" altLang="en-US" kern="1200" dirty="0">
              <a:latin typeface="微软雅黑" panose="020B0503020204020204" pitchFamily="34" charset="-122"/>
              <a:ea typeface="微软雅黑" panose="020B0503020204020204" pitchFamily="34" charset="-122"/>
              <a:cs typeface="+mn-cs"/>
            </a:endParaRPr>
          </a:p>
        </p:txBody>
      </p:sp>
      <p:grpSp>
        <p:nvGrpSpPr>
          <p:cNvPr id="4" name="组合 16"/>
          <p:cNvGrpSpPr/>
          <p:nvPr/>
        </p:nvGrpSpPr>
        <p:grpSpPr>
          <a:xfrm>
            <a:off x="1547813" y="3716338"/>
            <a:ext cx="7345362" cy="2565400"/>
            <a:chOff x="648072" y="3731666"/>
            <a:chExt cx="8388424" cy="3153718"/>
          </a:xfrm>
        </p:grpSpPr>
        <p:sp>
          <p:nvSpPr>
            <p:cNvPr id="6" name="内容占位符 3"/>
            <p:cNvSpPr txBox="1"/>
            <p:nvPr/>
          </p:nvSpPr>
          <p:spPr>
            <a:xfrm>
              <a:off x="648072" y="5733256"/>
              <a:ext cx="8388424" cy="1152128"/>
            </a:xfrm>
            <a:prstGeom prst="rect">
              <a:avLst/>
            </a:prstGeom>
            <a:solidFill>
              <a:schemeClr val="accent1">
                <a:lumMod val="40000"/>
                <a:lumOff val="60000"/>
              </a:schemeClr>
            </a:solidFill>
            <a:ln>
              <a:solidFill>
                <a:schemeClr val="tx1"/>
              </a:solidFill>
            </a:ln>
            <a:scene3d>
              <a:camera prst="perspectiveRelaxedModerately"/>
              <a:lightRig rig="threePt" dir="t"/>
            </a:scene3d>
          </p:spPr>
          <p:txBody>
            <a:bodyPr>
              <a:noAutofit/>
            </a:bodyPr>
            <a:lstStyle/>
            <a:p>
              <a:pPr marR="0" algn="ctr" defTabSz="914400">
                <a:lnSpc>
                  <a:spcPct val="110000"/>
                </a:lnSpc>
                <a:spcBef>
                  <a:spcPts val="300"/>
                </a:spcBef>
                <a:spcAft>
                  <a:spcPts val="300"/>
                </a:spcAft>
                <a:buClrTx/>
                <a:buSzTx/>
                <a:buFontTx/>
                <a:buNone/>
                <a:defRPr/>
              </a:pPr>
              <a:r>
                <a:rPr kumimoji="0" lang="zh-CN" altLang="en-US" sz="1400" kern="1200" cap="none" spc="0" normalizeH="0" baseline="0" noProof="0" dirty="0" smtClean="0">
                  <a:latin typeface="微软雅黑" panose="020B0503020204020204" pitchFamily="34" charset="-122"/>
                  <a:ea typeface="微软雅黑" panose="020B0503020204020204" pitchFamily="34" charset="-122"/>
                  <a:cs typeface="+mn-cs"/>
                </a:rPr>
                <a:t>社会群体事件、暴力恐怖袭击事件；水灾、旱灾、森林火灾、地震  地质灾害</a:t>
              </a:r>
              <a:endParaRPr kumimoji="0" lang="en-US" altLang="zh-CN" sz="1400" kern="1200" cap="none" spc="0" normalizeH="0" baseline="0" noProof="0" dirty="0" smtClean="0">
                <a:latin typeface="微软雅黑" panose="020B0503020204020204" pitchFamily="34" charset="-122"/>
                <a:ea typeface="微软雅黑" panose="020B0503020204020204" pitchFamily="34" charset="-122"/>
                <a:cs typeface="+mn-cs"/>
              </a:endParaRPr>
            </a:p>
            <a:p>
              <a:pPr marR="0" algn="ctr" defTabSz="914400">
                <a:lnSpc>
                  <a:spcPct val="110000"/>
                </a:lnSpc>
                <a:spcBef>
                  <a:spcPts val="300"/>
                </a:spcBef>
                <a:spcAft>
                  <a:spcPts val="300"/>
                </a:spcAft>
                <a:buClrTx/>
                <a:buSzTx/>
                <a:buFont typeface="Arial" panose="020B0604020202020204" pitchFamily="34" charset="0"/>
                <a:buNone/>
                <a:defRPr/>
              </a:pPr>
              <a:r>
                <a:rPr kumimoji="0" lang="zh-CN" altLang="en-US" sz="1400" kern="1200" cap="none" spc="0" normalizeH="0" baseline="0" noProof="0" dirty="0" smtClean="0">
                  <a:latin typeface="微软雅黑" panose="020B0503020204020204" pitchFamily="34" charset="-122"/>
                  <a:ea typeface="微软雅黑" panose="020B0503020204020204" pitchFamily="34" charset="-122"/>
                  <a:cs typeface="+mn-cs"/>
                </a:rPr>
                <a:t>工业事故、铁路事故、空难、海难，地铁事故、大面积停电、核泄漏、环境事件</a:t>
              </a:r>
              <a:endParaRPr kumimoji="0" lang="en-US" altLang="zh-CN" sz="1400" kern="1200" cap="none" spc="0" normalizeH="0" baseline="0" noProof="0" dirty="0" smtClean="0">
                <a:latin typeface="微软雅黑" panose="020B0503020204020204" pitchFamily="34" charset="-122"/>
                <a:ea typeface="微软雅黑" panose="020B0503020204020204" pitchFamily="34" charset="-122"/>
                <a:cs typeface="+mn-cs"/>
              </a:endParaRPr>
            </a:p>
            <a:p>
              <a:pPr marR="0" algn="ctr" defTabSz="914400">
                <a:lnSpc>
                  <a:spcPct val="110000"/>
                </a:lnSpc>
                <a:spcBef>
                  <a:spcPts val="300"/>
                </a:spcBef>
                <a:spcAft>
                  <a:spcPts val="300"/>
                </a:spcAft>
                <a:buClrTx/>
                <a:buSzTx/>
                <a:buFont typeface="Arial" panose="020B0604020202020204" pitchFamily="34" charset="0"/>
                <a:buNone/>
                <a:defRPr/>
              </a:pPr>
              <a:r>
                <a:rPr kumimoji="0" lang="zh-CN" altLang="en-US" sz="1400" kern="1200" cap="none" spc="0" normalizeH="0" baseline="0" noProof="0" dirty="0" smtClean="0">
                  <a:latin typeface="微软雅黑" panose="020B0503020204020204" pitchFamily="34" charset="-122"/>
                  <a:ea typeface="微软雅黑" panose="020B0503020204020204" pitchFamily="34" charset="-122"/>
                  <a:cs typeface="+mn-cs"/>
                </a:rPr>
                <a:t>公共卫生事件 、动物疫情、食品安全事故</a:t>
              </a:r>
              <a:endParaRPr kumimoji="0" lang="en-US" altLang="zh-CN" sz="1400" kern="1200" cap="none" spc="0" normalizeH="0" baseline="0" noProof="0" dirty="0" smtClean="0">
                <a:latin typeface="微软雅黑" panose="020B0503020204020204" pitchFamily="34" charset="-122"/>
                <a:ea typeface="微软雅黑" panose="020B0503020204020204" pitchFamily="34" charset="-122"/>
                <a:cs typeface="+mn-cs"/>
              </a:endParaRPr>
            </a:p>
          </p:txBody>
        </p:sp>
        <p:sp>
          <p:nvSpPr>
            <p:cNvPr id="7" name="矩形 6"/>
            <p:cNvSpPr/>
            <p:nvPr/>
          </p:nvSpPr>
          <p:spPr>
            <a:xfrm>
              <a:off x="648072" y="4759140"/>
              <a:ext cx="8388424" cy="1097451"/>
            </a:xfrm>
            <a:prstGeom prst="rect">
              <a:avLst/>
            </a:prstGeom>
            <a:solidFill>
              <a:schemeClr val="accent2">
                <a:lumMod val="60000"/>
                <a:lumOff val="40000"/>
              </a:schemeClr>
            </a:solidFill>
            <a:ln>
              <a:solidFill>
                <a:schemeClr val="tx1"/>
              </a:solidFill>
            </a:ln>
            <a:scene3d>
              <a:camera prst="perspectiveRelaxedModerately"/>
              <a:lightRig rig="threePt" dir="t"/>
            </a:scene3d>
          </p:spPr>
          <p:txBody>
            <a:bodyPr wrap="square" rIns="36000">
              <a:spAutoFit/>
            </a:bodyPr>
            <a:lstStyle/>
            <a:p>
              <a:pPr marL="365125" marR="0" lvl="0" indent="-365125" algn="just" defTabSz="914400" rtl="0" eaLnBrk="1" fontAlgn="base" latinLnBrk="0" hangingPunct="1">
                <a:lnSpc>
                  <a:spcPct val="100000"/>
                </a:lnSpc>
                <a:spcBef>
                  <a:spcPts val="300"/>
                </a:spcBef>
                <a:spcAft>
                  <a:spcPts val="300"/>
                </a:spcAft>
                <a:buClrTx/>
                <a:buSzTx/>
                <a:buFontTx/>
                <a:buNone/>
                <a:defRPr/>
              </a:pPr>
              <a:r>
                <a:rPr kumimoji="0" lang="en-US" altLang="zh-CN"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  1</a:t>
              </a:r>
              <a:r>
                <a:rPr kumimoji="0" lang="zh-CN" altLang="en-US"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 人力资源                 </a:t>
              </a:r>
              <a:r>
                <a:rPr kumimoji="0" lang="en-US" altLang="zh-CN"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2</a:t>
              </a:r>
              <a:r>
                <a:rPr kumimoji="0" lang="zh-CN" altLang="en-US"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 财力保障                 </a:t>
              </a:r>
              <a:r>
                <a:rPr kumimoji="0" lang="en-US" altLang="zh-CN"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3</a:t>
              </a:r>
              <a:r>
                <a:rPr kumimoji="0" lang="zh-CN" altLang="en-US"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 物资保障            </a:t>
              </a:r>
              <a:r>
                <a:rPr kumimoji="0" lang="en-US" altLang="zh-CN"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4</a:t>
              </a:r>
              <a:r>
                <a:rPr kumimoji="0" lang="zh-CN" altLang="en-US"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 基本生活保障</a:t>
              </a:r>
              <a:endParaRPr kumimoji="0" lang="en-US" altLang="zh-CN"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65125" marR="0" lvl="0" indent="-365125" algn="just" defTabSz="914400" rtl="0" eaLnBrk="1" fontAlgn="base" latinLnBrk="0" hangingPunct="1">
                <a:lnSpc>
                  <a:spcPct val="100000"/>
                </a:lnSpc>
                <a:spcBef>
                  <a:spcPts val="300"/>
                </a:spcBef>
                <a:spcAft>
                  <a:spcPts val="300"/>
                </a:spcAft>
                <a:buClrTx/>
                <a:buSzTx/>
                <a:buFontTx/>
                <a:buNone/>
                <a:defRPr/>
              </a:pPr>
              <a:r>
                <a:rPr kumimoji="0" lang="en-US" altLang="zh-CN"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  5</a:t>
              </a:r>
              <a:r>
                <a:rPr kumimoji="0" lang="zh-CN" altLang="en-US"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 医疗卫生保障          </a:t>
              </a:r>
              <a:r>
                <a:rPr kumimoji="0" lang="en-US" altLang="zh-CN"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6</a:t>
              </a:r>
              <a:r>
                <a:rPr kumimoji="0" lang="zh-CN" altLang="en-US"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 交通运输保障           </a:t>
              </a:r>
              <a:r>
                <a:rPr kumimoji="0" lang="en-US" altLang="zh-CN"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7</a:t>
              </a:r>
              <a:r>
                <a:rPr kumimoji="0" lang="zh-CN" altLang="en-US"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 治安维护            </a:t>
              </a:r>
              <a:r>
                <a:rPr kumimoji="0" lang="en-US" altLang="zh-CN"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8</a:t>
              </a:r>
              <a:r>
                <a:rPr kumimoji="0" lang="zh-CN" altLang="en-US"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 人员防护</a:t>
              </a:r>
              <a:endParaRPr kumimoji="0" lang="en-US" altLang="zh-CN"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65125" marR="0" lvl="0" indent="-365125" algn="just" defTabSz="914400" rtl="0" eaLnBrk="1" fontAlgn="base" latinLnBrk="0" hangingPunct="1">
                <a:lnSpc>
                  <a:spcPct val="100000"/>
                </a:lnSpc>
                <a:spcBef>
                  <a:spcPts val="300"/>
                </a:spcBef>
                <a:spcAft>
                  <a:spcPts val="300"/>
                </a:spcAft>
                <a:buClrTx/>
                <a:buSzTx/>
                <a:buFontTx/>
                <a:buNone/>
                <a:defRPr/>
              </a:pPr>
              <a:r>
                <a:rPr kumimoji="0" lang="en-US" altLang="zh-CN"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                 9</a:t>
              </a:r>
              <a:r>
                <a:rPr kumimoji="0" lang="zh-CN" altLang="en-US"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 通信保障                </a:t>
              </a:r>
              <a:r>
                <a:rPr kumimoji="0" lang="en-US" altLang="zh-CN"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10</a:t>
              </a:r>
              <a:r>
                <a:rPr kumimoji="0" lang="zh-CN" altLang="en-US"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 公共设施               </a:t>
              </a:r>
              <a:r>
                <a:rPr kumimoji="0" lang="en-US" altLang="zh-CN"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11</a:t>
              </a:r>
              <a:r>
                <a:rPr kumimoji="0" lang="zh-CN" altLang="en-US"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 科技支撑</a:t>
              </a:r>
              <a:endParaRPr kumimoji="0" lang="en-US" altLang="zh-CN" sz="1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8" name="TextBox 7"/>
            <p:cNvSpPr txBox="1"/>
            <p:nvPr/>
          </p:nvSpPr>
          <p:spPr>
            <a:xfrm>
              <a:off x="648072" y="3731666"/>
              <a:ext cx="8388424" cy="1152000"/>
            </a:xfrm>
            <a:prstGeom prst="rect">
              <a:avLst/>
            </a:prstGeom>
            <a:solidFill>
              <a:schemeClr val="accent6">
                <a:lumMod val="60000"/>
                <a:lumOff val="40000"/>
              </a:schemeClr>
            </a:solidFill>
            <a:ln w="25400">
              <a:solidFill>
                <a:srgbClr val="FF0000"/>
              </a:solidFill>
            </a:ln>
            <a:scene3d>
              <a:camera prst="perspectiveRelaxedModerately"/>
              <a:lightRig rig="threePt" dir="t"/>
            </a:scene3d>
          </p:spPr>
          <p:txBody>
            <a:bodyPr wrap="square" numCol="1" rtlCol="0" anchor="ctr">
              <a:noAutofit/>
            </a:bodyPr>
            <a:lstStyle/>
            <a:p>
              <a:pPr marL="342900" marR="0" indent="-342900" algn="ctr" defTabSz="914400">
                <a:spcBef>
                  <a:spcPts val="600"/>
                </a:spcBef>
                <a:spcAft>
                  <a:spcPts val="600"/>
                </a:spcAft>
                <a:buClrTx/>
                <a:buSzTx/>
                <a:buFontTx/>
                <a:buNone/>
                <a:defRPr/>
              </a:pPr>
              <a:r>
                <a:rPr kumimoji="0" lang="zh-CN" altLang="en-US" sz="1400" kern="1200" cap="none" spc="0" normalizeH="0" baseline="0" noProof="0" dirty="0" smtClean="0">
                  <a:latin typeface="微软雅黑" panose="020B0503020204020204" pitchFamily="34" charset="-122"/>
                  <a:ea typeface="微软雅黑" panose="020B0503020204020204" pitchFamily="34" charset="-122"/>
                  <a:cs typeface="+mn-cs"/>
                </a:rPr>
                <a:t>以人为本，全灾种、全方面、全过程、全社会管理</a:t>
              </a:r>
              <a:endParaRPr kumimoji="0" lang="en-US" altLang="zh-CN" sz="1400" kern="1200" cap="none" spc="0" normalizeH="0" baseline="0" noProof="0" dirty="0" smtClean="0">
                <a:latin typeface="微软雅黑" panose="020B0503020204020204" pitchFamily="34" charset="-122"/>
                <a:ea typeface="微软雅黑" panose="020B0503020204020204" pitchFamily="34" charset="-122"/>
                <a:cs typeface="+mn-cs"/>
              </a:endParaRPr>
            </a:p>
            <a:p>
              <a:pPr marL="342900" marR="0" indent="-342900" algn="ctr" defTabSz="914400">
                <a:spcBef>
                  <a:spcPts val="600"/>
                </a:spcBef>
                <a:spcAft>
                  <a:spcPts val="600"/>
                </a:spcAft>
                <a:buClrTx/>
                <a:buSzTx/>
                <a:buFontTx/>
                <a:buNone/>
                <a:defRPr/>
              </a:pPr>
              <a:r>
                <a:rPr kumimoji="0" lang="zh-CN" altLang="en-US" sz="1400" kern="1200" cap="none" spc="0" normalizeH="0" baseline="0" noProof="0" dirty="0" smtClean="0">
                  <a:latin typeface="微软雅黑" panose="020B0503020204020204" pitchFamily="34" charset="-122"/>
                  <a:ea typeface="微软雅黑" panose="020B0503020204020204" pitchFamily="34" charset="-122"/>
                  <a:cs typeface="+mn-cs"/>
                </a:rPr>
                <a:t>组织模块化  接口标准化  指挥一元化  作业一体化  队伍专业化  力量多元化  业务信息化</a:t>
              </a:r>
              <a:endParaRPr kumimoji="0" lang="en-US" altLang="zh-CN" sz="1400" kern="1200" cap="none" spc="0" normalizeH="0" baseline="0" noProof="0" dirty="0" smtClean="0">
                <a:latin typeface="微软雅黑" panose="020B0503020204020204" pitchFamily="34" charset="-122"/>
                <a:ea typeface="微软雅黑" panose="020B0503020204020204" pitchFamily="34" charset="-122"/>
                <a:cs typeface="+mn-cs"/>
              </a:endParaRPr>
            </a:p>
          </p:txBody>
        </p:sp>
      </p:grpSp>
      <p:grpSp>
        <p:nvGrpSpPr>
          <p:cNvPr id="5" name="组合 11"/>
          <p:cNvGrpSpPr/>
          <p:nvPr/>
        </p:nvGrpSpPr>
        <p:grpSpPr>
          <a:xfrm>
            <a:off x="323850" y="3813175"/>
            <a:ext cx="1152525" cy="2382838"/>
            <a:chOff x="1835696" y="2859783"/>
            <a:chExt cx="1152128" cy="2382440"/>
          </a:xfrm>
        </p:grpSpPr>
        <p:sp>
          <p:nvSpPr>
            <p:cNvPr id="9" name="平行四边形 8"/>
            <p:cNvSpPr/>
            <p:nvPr/>
          </p:nvSpPr>
          <p:spPr>
            <a:xfrm>
              <a:off x="1835696" y="2859783"/>
              <a:ext cx="1152128" cy="767358"/>
            </a:xfrm>
            <a:prstGeom prst="parallelogram">
              <a:avLst>
                <a:gd name="adj" fmla="val 18114"/>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管理机制规范化</a:t>
              </a:r>
              <a:endParaRPr kumimoji="0" lang="zh-CN" altLang="en-US"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平行四边形 9"/>
            <p:cNvSpPr/>
            <p:nvPr/>
          </p:nvSpPr>
          <p:spPr>
            <a:xfrm>
              <a:off x="1835696" y="3691900"/>
              <a:ext cx="1152128" cy="712123"/>
            </a:xfrm>
            <a:prstGeom prst="parallelogram">
              <a:avLst>
                <a:gd name="adj" fmla="val 21172"/>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确定的可用资源</a:t>
              </a:r>
              <a:endParaRPr kumimoji="0" lang="zh-CN" altLang="en-US"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平行四边形 10"/>
            <p:cNvSpPr/>
            <p:nvPr/>
          </p:nvSpPr>
          <p:spPr>
            <a:xfrm>
              <a:off x="1835696" y="4491236"/>
              <a:ext cx="1152128" cy="750987"/>
            </a:xfrm>
            <a:prstGeom prst="parallelogram">
              <a:avLst>
                <a:gd name="adj" fmla="val 20649"/>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复杂多样的事件</a:t>
              </a:r>
              <a:endParaRPr kumimoji="0" lang="zh-CN" altLang="en-US" sz="1400" b="0" i="0" u="none" strike="noStrike" kern="1200" cap="none" spc="0" normalizeH="0" baseline="0" noProof="0" dirty="0">
                <a:ln>
                  <a:noFill/>
                </a:ln>
                <a:solidFill>
                  <a:schemeClr val="tx1"/>
                </a:solidFill>
                <a:effectLst/>
                <a:uLnTx/>
                <a:uFillTx/>
                <a:latin typeface="+mn-lt"/>
                <a:ea typeface="+mn-ea"/>
                <a:cs typeface="+mn-cs"/>
              </a:endParaRPr>
            </a:p>
          </p:txBody>
        </p:sp>
      </p:grpSp>
      <p:grpSp>
        <p:nvGrpSpPr>
          <p:cNvPr id="12" name="组合 38"/>
          <p:cNvGrpSpPr/>
          <p:nvPr/>
        </p:nvGrpSpPr>
        <p:grpSpPr>
          <a:xfrm>
            <a:off x="4211638" y="2781300"/>
            <a:ext cx="4860925" cy="4011613"/>
            <a:chOff x="4284144" y="2873474"/>
            <a:chExt cx="4859856" cy="4011910"/>
          </a:xfrm>
        </p:grpSpPr>
        <p:sp>
          <p:nvSpPr>
            <p:cNvPr id="40" name="矩形 39"/>
            <p:cNvSpPr/>
            <p:nvPr/>
          </p:nvSpPr>
          <p:spPr>
            <a:xfrm>
              <a:off x="4284144" y="2873474"/>
              <a:ext cx="1584000" cy="1314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过程：</a:t>
              </a:r>
              <a:endParaRPr kumimoji="0" lang="en-US" altLang="zh-CN" sz="12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监测预警</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先期处置</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现场综合响应</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全面响应</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善后恢复</a:t>
              </a:r>
              <a:endPar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41" name="矩形 40"/>
            <p:cNvSpPr/>
            <p:nvPr/>
          </p:nvSpPr>
          <p:spPr>
            <a:xfrm>
              <a:off x="4284144" y="4222429"/>
              <a:ext cx="1584000" cy="131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参与者：</a:t>
              </a:r>
              <a:endParaRPr kumimoji="0" lang="en-US" altLang="zh-CN" sz="12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消防</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安监</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医疗卫生</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公安</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交管</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环境</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公用事业</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气热水电通</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42" name="矩形 41"/>
            <p:cNvSpPr/>
            <p:nvPr/>
          </p:nvSpPr>
          <p:spPr>
            <a:xfrm>
              <a:off x="4284144" y="5571384"/>
              <a:ext cx="1584000" cy="1314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组织：</a:t>
              </a:r>
              <a:endParaRPr kumimoji="0" lang="en-US" altLang="zh-CN" sz="12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总指挥部</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行政协调</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现场指挥部</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新闻中心</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分指挥所</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专业</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指挥中心</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值班室</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力量集结点</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43" name="矩形 42"/>
            <p:cNvSpPr/>
            <p:nvPr/>
          </p:nvSpPr>
          <p:spPr>
            <a:xfrm>
              <a:off x="5922072" y="2873474"/>
              <a:ext cx="1584000" cy="131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后果：</a:t>
              </a:r>
              <a:endParaRPr kumimoji="0" lang="en-US" altLang="zh-CN" sz="12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人员伤亡</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救援人员</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环境污染</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财产损失</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业务中断</a:t>
              </a:r>
              <a:endPar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44" name="矩形 43"/>
            <p:cNvSpPr/>
            <p:nvPr/>
          </p:nvSpPr>
          <p:spPr>
            <a:xfrm>
              <a:off x="5922072" y="5571384"/>
              <a:ext cx="1584000" cy="131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通用任务：</a:t>
              </a:r>
              <a:endParaRPr kumimoji="0" lang="en-US" altLang="zh-CN" sz="12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疏散或避难</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灭火与人员搜救</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院前救治</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公用工程抢险</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治安</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后勤保障</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善后</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事故调查</a:t>
              </a:r>
              <a:endParaRPr kumimoji="0" lang="zh-CN" altLang="en-US" sz="1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45" name="矩形 44"/>
            <p:cNvSpPr/>
            <p:nvPr/>
          </p:nvSpPr>
          <p:spPr>
            <a:xfrm>
              <a:off x="7560000" y="2873474"/>
              <a:ext cx="1584000" cy="1314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应急资源：</a:t>
              </a:r>
              <a:endParaRPr kumimoji="0" lang="en-US" altLang="zh-CN" sz="12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通用队伍</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专业队伍</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专家</a:t>
              </a:r>
              <a:endPar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设施</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重大装备</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单一资源</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技术与应用系统</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基础信息与情报</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志愿者与社会力量</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46" name="矩形 45"/>
            <p:cNvSpPr/>
            <p:nvPr/>
          </p:nvSpPr>
          <p:spPr>
            <a:xfrm>
              <a:off x="7560000" y="5571384"/>
              <a:ext cx="1584000" cy="1314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作业分区：</a:t>
              </a:r>
              <a:endParaRPr kumimoji="0" lang="en-US" altLang="zh-CN" sz="12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核心区</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热区</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缓冲区</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温区</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安全区</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冷区</a:t>
              </a:r>
              <a:r>
                <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空中作业区</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水上作业区</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nvGrpSpPr>
            <p:cNvPr id="17435" name="组合 26"/>
            <p:cNvGrpSpPr/>
            <p:nvPr/>
          </p:nvGrpSpPr>
          <p:grpSpPr>
            <a:xfrm>
              <a:off x="5922072" y="4222429"/>
              <a:ext cx="1584000" cy="1314000"/>
              <a:chOff x="5922072" y="2480545"/>
              <a:chExt cx="1584000" cy="1314000"/>
            </a:xfrm>
          </p:grpSpPr>
          <p:sp>
            <p:nvSpPr>
              <p:cNvPr id="51" name="矩形 50"/>
              <p:cNvSpPr/>
              <p:nvPr/>
            </p:nvSpPr>
            <p:spPr>
              <a:xfrm>
                <a:off x="5922072" y="2480545"/>
                <a:ext cx="1584000" cy="1314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舆情：</a:t>
                </a:r>
                <a:endParaRPr kumimoji="0" lang="en-US" altLang="zh-CN" sz="12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热度</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Tx/>
                  <a:buNone/>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主题</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pic>
            <p:nvPicPr>
              <p:cNvPr id="17440" name="Picture 2" descr="http://i03.pic.sogou.com/74a3fe51a9a30c3e">
                <a:hlinkClick r:id="rId1"/>
              </p:cNvPr>
              <p:cNvPicPr>
                <a:picLocks noChangeAspect="1"/>
              </p:cNvPicPr>
              <p:nvPr/>
            </p:nvPicPr>
            <p:blipFill>
              <a:blip r:embed="rId2"/>
              <a:stretch>
                <a:fillRect/>
              </a:stretch>
            </p:blipFill>
            <p:spPr>
              <a:xfrm>
                <a:off x="6588224" y="2715766"/>
                <a:ext cx="828000" cy="505538"/>
              </a:xfrm>
              <a:prstGeom prst="rect">
                <a:avLst/>
              </a:prstGeom>
              <a:noFill/>
              <a:ln w="9525">
                <a:noFill/>
              </a:ln>
            </p:spPr>
          </p:pic>
          <p:pic>
            <p:nvPicPr>
              <p:cNvPr id="17441" name="Picture 4" descr="http://i02.pic.sogou.com/e61efa5161fc24cc">
                <a:hlinkClick r:id="rId3"/>
              </p:cNvPr>
              <p:cNvPicPr>
                <a:picLocks noChangeAspect="1"/>
              </p:cNvPicPr>
              <p:nvPr/>
            </p:nvPicPr>
            <p:blipFill>
              <a:blip r:embed="rId4"/>
              <a:stretch>
                <a:fillRect/>
              </a:stretch>
            </p:blipFill>
            <p:spPr>
              <a:xfrm>
                <a:off x="6588224" y="3299442"/>
                <a:ext cx="828000" cy="424436"/>
              </a:xfrm>
              <a:prstGeom prst="rect">
                <a:avLst/>
              </a:prstGeom>
              <a:noFill/>
              <a:ln w="9525">
                <a:noFill/>
              </a:ln>
            </p:spPr>
          </p:pic>
        </p:grpSp>
        <p:grpSp>
          <p:nvGrpSpPr>
            <p:cNvPr id="17436" name="组合 34"/>
            <p:cNvGrpSpPr/>
            <p:nvPr/>
          </p:nvGrpSpPr>
          <p:grpSpPr>
            <a:xfrm>
              <a:off x="7560000" y="4222429"/>
              <a:ext cx="1584000" cy="1314000"/>
              <a:chOff x="7560000" y="2480545"/>
              <a:chExt cx="1584000" cy="1314000"/>
            </a:xfrm>
          </p:grpSpPr>
          <p:sp>
            <p:nvSpPr>
              <p:cNvPr id="49" name="矩形 48"/>
              <p:cNvSpPr/>
              <p:nvPr/>
            </p:nvSpPr>
            <p:spPr>
              <a:xfrm>
                <a:off x="7560000" y="2480545"/>
                <a:ext cx="1584000" cy="131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时间窗口：</a:t>
                </a:r>
                <a:endParaRPr kumimoji="0" lang="en-US" altLang="zh-CN" sz="12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通知、响应时间</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前进、部署时间</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信息报送时间</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zh-CN" altLang="en-US"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可用时间与必需时间</a:t>
                </a: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88900" marR="0" lvl="1" indent="176530" algn="l" defTabSz="914400" rtl="0" eaLnBrk="1" fontAlgn="base" latinLnBrk="0" hangingPunct="1">
                  <a:lnSpc>
                    <a:spcPct val="100000"/>
                  </a:lnSpc>
                  <a:spcBef>
                    <a:spcPct val="0"/>
                  </a:spcBef>
                  <a:spcAft>
                    <a:spcPct val="0"/>
                  </a:spcAft>
                  <a:buClrTx/>
                  <a:buSzTx/>
                  <a:buFont typeface="Arial" panose="020B0604020202020204" pitchFamily="34" charset="0"/>
                  <a:buChar char="•"/>
                  <a:defRPr/>
                </a:pPr>
                <a:endParaRPr kumimoji="0" lang="en-US" altLang="zh-CN" sz="10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50" name="矩形 49"/>
              <p:cNvSpPr/>
              <p:nvPr/>
            </p:nvSpPr>
            <p:spPr>
              <a:xfrm>
                <a:off x="7668344" y="3435846"/>
                <a:ext cx="1368000" cy="288032"/>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100" b="0"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可用时间</a:t>
                </a:r>
                <a:r>
                  <a:rPr kumimoji="0" lang="en-US" altLang="zh-CN" sz="1100" b="0"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&lt;</a:t>
                </a:r>
                <a:r>
                  <a:rPr kumimoji="0" lang="zh-CN" altLang="en-US" sz="1100" b="0"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必需时间</a:t>
                </a:r>
                <a:endParaRPr kumimoji="0" lang="zh-CN" altLang="en-US" sz="11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15" name="组合 53"/>
          <p:cNvGrpSpPr/>
          <p:nvPr/>
        </p:nvGrpSpPr>
        <p:grpSpPr>
          <a:xfrm>
            <a:off x="34925" y="2781300"/>
            <a:ext cx="4105275" cy="4011613"/>
            <a:chOff x="35496" y="2780928"/>
            <a:chExt cx="4104288" cy="4011910"/>
          </a:xfrm>
        </p:grpSpPr>
        <p:pic>
          <p:nvPicPr>
            <p:cNvPr id="17416" name="Picture 4" descr="http://t02.pic.sogou.com/dc2119a42731dc47-28b2e1d4f1e25b2c-a023b25afb162f85542e490cf6a02dff.jpg"/>
            <p:cNvPicPr>
              <a:picLocks noChangeAspect="1"/>
            </p:cNvPicPr>
            <p:nvPr/>
          </p:nvPicPr>
          <p:blipFill>
            <a:blip r:embed="rId5"/>
            <a:stretch>
              <a:fillRect/>
            </a:stretch>
          </p:blipFill>
          <p:spPr>
            <a:xfrm>
              <a:off x="2627784" y="2780928"/>
              <a:ext cx="1512000" cy="979019"/>
            </a:xfrm>
            <a:prstGeom prst="rect">
              <a:avLst/>
            </a:prstGeom>
            <a:noFill/>
            <a:ln w="9525">
              <a:noFill/>
            </a:ln>
          </p:spPr>
        </p:pic>
        <p:pic>
          <p:nvPicPr>
            <p:cNvPr id="17417" name="Picture 6" descr="扫描0009"/>
            <p:cNvPicPr>
              <a:picLocks noChangeAspect="1"/>
            </p:cNvPicPr>
            <p:nvPr/>
          </p:nvPicPr>
          <p:blipFill>
            <a:blip r:embed="rId6"/>
            <a:stretch>
              <a:fillRect/>
            </a:stretch>
          </p:blipFill>
          <p:spPr>
            <a:xfrm>
              <a:off x="2627784" y="5760777"/>
              <a:ext cx="1512000" cy="1032061"/>
            </a:xfrm>
            <a:prstGeom prst="rect">
              <a:avLst/>
            </a:prstGeom>
            <a:noFill/>
            <a:ln w="9525">
              <a:noFill/>
            </a:ln>
          </p:spPr>
        </p:pic>
        <p:pic>
          <p:nvPicPr>
            <p:cNvPr id="17418" name="Picture 6" descr="10·28天安门暴恐案画面首公开">
              <a:hlinkClick r:id="rId7"/>
            </p:cNvPr>
            <p:cNvPicPr>
              <a:picLocks noChangeAspect="1"/>
            </p:cNvPicPr>
            <p:nvPr/>
          </p:nvPicPr>
          <p:blipFill>
            <a:blip r:embed="rId8"/>
            <a:srcRect t="11281" b="5466"/>
            <a:stretch>
              <a:fillRect/>
            </a:stretch>
          </p:blipFill>
          <p:spPr>
            <a:xfrm>
              <a:off x="2627784" y="3806073"/>
              <a:ext cx="1512000" cy="853327"/>
            </a:xfrm>
            <a:prstGeom prst="rect">
              <a:avLst/>
            </a:prstGeom>
            <a:noFill/>
            <a:ln w="9525">
              <a:noFill/>
            </a:ln>
          </p:spPr>
        </p:pic>
        <p:pic>
          <p:nvPicPr>
            <p:cNvPr id="17419" name="Picture 7" descr="E:\Incidents\首都机场爆炸\rdn_51ea733ab0e23.jpg"/>
            <p:cNvPicPr>
              <a:picLocks noChangeAspect="1"/>
            </p:cNvPicPr>
            <p:nvPr/>
          </p:nvPicPr>
          <p:blipFill>
            <a:blip r:embed="rId9"/>
            <a:stretch>
              <a:fillRect/>
            </a:stretch>
          </p:blipFill>
          <p:spPr>
            <a:xfrm>
              <a:off x="35496" y="5759638"/>
              <a:ext cx="1008444" cy="1033200"/>
            </a:xfrm>
            <a:prstGeom prst="rect">
              <a:avLst/>
            </a:prstGeom>
            <a:noFill/>
            <a:ln w="9525">
              <a:noFill/>
            </a:ln>
          </p:spPr>
        </p:pic>
        <p:pic>
          <p:nvPicPr>
            <p:cNvPr id="17420" name="Picture 2" descr="http://img5.iqilu.com/c/u/2012/0727/1343349008833.jpg"/>
            <p:cNvPicPr>
              <a:picLocks noChangeAspect="1"/>
            </p:cNvPicPr>
            <p:nvPr/>
          </p:nvPicPr>
          <p:blipFill>
            <a:blip r:embed="rId10"/>
            <a:stretch>
              <a:fillRect/>
            </a:stretch>
          </p:blipFill>
          <p:spPr>
            <a:xfrm>
              <a:off x="2627784" y="4705526"/>
              <a:ext cx="1512000" cy="1009124"/>
            </a:xfrm>
            <a:prstGeom prst="rect">
              <a:avLst/>
            </a:prstGeom>
            <a:noFill/>
            <a:ln w="9525">
              <a:noFill/>
            </a:ln>
          </p:spPr>
        </p:pic>
        <p:pic>
          <p:nvPicPr>
            <p:cNvPr id="17421" name="Picture 2" descr="http://www.sinaimg.cn/dy/slidenews/1_img/2013_33/46430_280560_204361.jpg"/>
            <p:cNvPicPr>
              <a:picLocks noChangeAspect="1"/>
            </p:cNvPicPr>
            <p:nvPr/>
          </p:nvPicPr>
          <p:blipFill>
            <a:blip r:embed="rId11"/>
            <a:srcRect l="4349"/>
            <a:stretch>
              <a:fillRect/>
            </a:stretch>
          </p:blipFill>
          <p:spPr>
            <a:xfrm>
              <a:off x="1331640" y="3806231"/>
              <a:ext cx="1224136" cy="853200"/>
            </a:xfrm>
            <a:prstGeom prst="rect">
              <a:avLst/>
            </a:prstGeom>
            <a:noFill/>
            <a:ln w="9525">
              <a:noFill/>
            </a:ln>
          </p:spPr>
        </p:pic>
        <p:pic>
          <p:nvPicPr>
            <p:cNvPr id="17422" name="Picture 6" descr="北京木樨园京温跳楼女孩袁利亚消息被屏蔽 求真相！"/>
            <p:cNvPicPr>
              <a:picLocks noChangeAspect="1"/>
            </p:cNvPicPr>
            <p:nvPr/>
          </p:nvPicPr>
          <p:blipFill>
            <a:blip r:embed="rId12"/>
            <a:stretch>
              <a:fillRect/>
            </a:stretch>
          </p:blipFill>
          <p:spPr>
            <a:xfrm>
              <a:off x="1126824" y="5759638"/>
              <a:ext cx="1428952" cy="1033200"/>
            </a:xfrm>
            <a:prstGeom prst="rect">
              <a:avLst/>
            </a:prstGeom>
            <a:noFill/>
            <a:ln w="9525">
              <a:noFill/>
            </a:ln>
          </p:spPr>
        </p:pic>
        <p:pic>
          <p:nvPicPr>
            <p:cNvPr id="17423" name="Picture 6" descr="点击查看大图">
              <a:hlinkClick r:id="rId13"/>
            </p:cNvPr>
            <p:cNvPicPr>
              <a:picLocks noChangeAspect="1"/>
            </p:cNvPicPr>
            <p:nvPr/>
          </p:nvPicPr>
          <p:blipFill>
            <a:blip r:embed="rId14"/>
            <a:srcRect l="20277"/>
            <a:stretch>
              <a:fillRect/>
            </a:stretch>
          </p:blipFill>
          <p:spPr>
            <a:xfrm>
              <a:off x="1259632" y="4705534"/>
              <a:ext cx="1296144" cy="1008000"/>
            </a:xfrm>
            <a:prstGeom prst="rect">
              <a:avLst/>
            </a:prstGeom>
            <a:noFill/>
            <a:ln w="9525">
              <a:noFill/>
            </a:ln>
          </p:spPr>
        </p:pic>
        <p:pic>
          <p:nvPicPr>
            <p:cNvPr id="17424" name="Picture 8" descr="http://i03.pic.sogou.com/eda4145d3290a61b"/>
            <p:cNvPicPr>
              <a:picLocks noChangeAspect="1"/>
            </p:cNvPicPr>
            <p:nvPr/>
          </p:nvPicPr>
          <p:blipFill>
            <a:blip r:embed="rId15"/>
            <a:srcRect l="13354" r="4124"/>
            <a:stretch>
              <a:fillRect/>
            </a:stretch>
          </p:blipFill>
          <p:spPr>
            <a:xfrm>
              <a:off x="35496" y="4705534"/>
              <a:ext cx="1145604" cy="1008000"/>
            </a:xfrm>
            <a:prstGeom prst="rect">
              <a:avLst/>
            </a:prstGeom>
            <a:noFill/>
            <a:ln w="9525">
              <a:noFill/>
            </a:ln>
          </p:spPr>
        </p:pic>
        <p:pic>
          <p:nvPicPr>
            <p:cNvPr id="17425" name="Picture 10" descr="http://news.jwb.com.cn/picture/18/1104121426344045813.jpg"/>
            <p:cNvPicPr>
              <a:picLocks noChangeAspect="1"/>
            </p:cNvPicPr>
            <p:nvPr/>
          </p:nvPicPr>
          <p:blipFill>
            <a:blip r:embed="rId16"/>
            <a:stretch>
              <a:fillRect/>
            </a:stretch>
          </p:blipFill>
          <p:spPr>
            <a:xfrm>
              <a:off x="35496" y="3806231"/>
              <a:ext cx="1224689" cy="853200"/>
            </a:xfrm>
            <a:prstGeom prst="rect">
              <a:avLst/>
            </a:prstGeom>
            <a:noFill/>
            <a:ln w="9525">
              <a:noFill/>
            </a:ln>
          </p:spPr>
        </p:pic>
        <p:pic>
          <p:nvPicPr>
            <p:cNvPr id="17426" name="Picture 12" descr="http://i01.pic.sogou.com/a11465985af18d0f"/>
            <p:cNvPicPr>
              <a:picLocks noChangeAspect="1"/>
            </p:cNvPicPr>
            <p:nvPr/>
          </p:nvPicPr>
          <p:blipFill>
            <a:blip r:embed="rId17"/>
            <a:srcRect l="16551" r="4832"/>
            <a:stretch>
              <a:fillRect/>
            </a:stretch>
          </p:blipFill>
          <p:spPr>
            <a:xfrm>
              <a:off x="1187624" y="2780928"/>
              <a:ext cx="1368152" cy="979200"/>
            </a:xfrm>
            <a:prstGeom prst="rect">
              <a:avLst/>
            </a:prstGeom>
            <a:noFill/>
            <a:ln w="9525">
              <a:noFill/>
            </a:ln>
          </p:spPr>
        </p:pic>
        <p:pic>
          <p:nvPicPr>
            <p:cNvPr id="17427" name="Picture 14" descr="http://i04.pic.sogou.com/59052c4e6d4900b5">
              <a:hlinkClick r:id="rId18"/>
            </p:cNvPr>
            <p:cNvPicPr>
              <a:picLocks noChangeAspect="1"/>
            </p:cNvPicPr>
            <p:nvPr/>
          </p:nvPicPr>
          <p:blipFill>
            <a:blip r:embed="rId19"/>
            <a:srcRect l="25684" r="12386"/>
            <a:stretch>
              <a:fillRect/>
            </a:stretch>
          </p:blipFill>
          <p:spPr>
            <a:xfrm>
              <a:off x="35496" y="2780928"/>
              <a:ext cx="1080120" cy="979200"/>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xit" presetSubtype="10" fill="hold" nodeType="withEffect">
                                  <p:stCondLst>
                                    <p:cond delay="0"/>
                                  </p:stCondLst>
                                  <p:childTnLst>
                                    <p:animEffect transition="out" filter="blinds(horizontal)">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3" presetClass="exit" presetSubtype="10" fill="hold" nodeType="withEffect">
                                  <p:stCondLst>
                                    <p:cond delay="0"/>
                                  </p:stCondLst>
                                  <p:childTnLst>
                                    <p:animEffect transition="out" filter="blinds(horizontal)">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4" name="标题 3"/>
          <p:cNvSpPr>
            <a:spLocks noGrp="1"/>
          </p:cNvSpPr>
          <p:nvPr>
            <p:ph type="title"/>
          </p:nvPr>
        </p:nvSpPr>
        <p:spPr>
          <a:ln/>
        </p:spPr>
        <p:txBody>
          <a:bodyPr vert="horz" wrap="square" lIns="91440" tIns="45720" rIns="91440" bIns="45720" anchor="ctr" anchorCtr="0"/>
          <a:p>
            <a:pPr/>
            <a:r>
              <a:rPr lang="zh-CN" altLang="en-US" kern="1200" dirty="0">
                <a:solidFill>
                  <a:srgbClr val="FF0000"/>
                </a:solidFill>
                <a:latin typeface="微软雅黑" panose="020B0503020204020204" pitchFamily="34" charset="-122"/>
                <a:ea typeface="微软雅黑" panose="020B0503020204020204" pitchFamily="34" charset="-122"/>
                <a:cs typeface="+mj-cs"/>
              </a:rPr>
              <a:t>一、多灾种综合应急管理</a:t>
            </a:r>
            <a:endParaRPr lang="en-US" altLang="zh-CN" kern="1200" dirty="0">
              <a:solidFill>
                <a:srgbClr val="FF0000"/>
              </a:solidFill>
              <a:latin typeface="微软雅黑" panose="020B0503020204020204" pitchFamily="34" charset="-122"/>
              <a:ea typeface="微软雅黑" panose="020B0503020204020204" pitchFamily="34" charset="-122"/>
              <a:cs typeface="+mj-cs"/>
            </a:endParaRPr>
          </a:p>
        </p:txBody>
      </p:sp>
      <p:sp>
        <p:nvSpPr>
          <p:cNvPr id="18435" name="内容占位符 4"/>
          <p:cNvSpPr>
            <a:spLocks noGrp="1"/>
          </p:cNvSpPr>
          <p:nvPr>
            <p:ph idx="1"/>
          </p:nvPr>
        </p:nvSpPr>
        <p:spPr>
          <a:xfrm>
            <a:off x="357188" y="1285875"/>
            <a:ext cx="8501062" cy="5072063"/>
          </a:xfrm>
          <a:ln/>
        </p:spPr>
        <p:txBody>
          <a:bodyPr vert="horz" wrap="square" lIns="91440" tIns="45720" rIns="91440" bIns="45720" anchor="t" anchorCtr="0"/>
          <a:p>
            <a:pPr>
              <a:buFont typeface="Arial" panose="020B0604020202020204" pitchFamily="34" charset="0"/>
              <a:buNone/>
            </a:pPr>
            <a:r>
              <a:rPr lang="zh-CN" altLang="en-US" kern="1200" dirty="0">
                <a:latin typeface="微软雅黑" panose="020B0503020204020204" pitchFamily="34" charset="-122"/>
                <a:ea typeface="微软雅黑" panose="020B0503020204020204" pitchFamily="34" charset="-122"/>
                <a:cs typeface="+mn-cs"/>
              </a:rPr>
              <a:t>（三）目标：提升城市的综合承灾能力</a:t>
            </a:r>
            <a:endParaRPr lang="en-US" altLang="zh-CN" kern="1200" dirty="0">
              <a:solidFill>
                <a:srgbClr val="FF0000"/>
              </a:solidFill>
              <a:latin typeface="微软雅黑" panose="020B0503020204020204" pitchFamily="34" charset="-122"/>
              <a:ea typeface="微软雅黑" panose="020B0503020204020204" pitchFamily="34" charset="-122"/>
              <a:cs typeface="+mn-cs"/>
            </a:endParaRPr>
          </a:p>
          <a:p>
            <a:pPr lvl="1"/>
            <a:r>
              <a:rPr lang="zh-CN" altLang="en-US" kern="1200" dirty="0">
                <a:latin typeface="微软雅黑" panose="020B0503020204020204" pitchFamily="34" charset="-122"/>
                <a:ea typeface="微软雅黑" panose="020B0503020204020204" pitchFamily="34" charset="-122"/>
                <a:cs typeface="+mn-cs"/>
              </a:rPr>
              <a:t>应急文化：培育良好的防灾、备灾、应灾、减灾意识</a:t>
            </a:r>
            <a:endParaRPr lang="en-US" altLang="zh-CN" kern="1200" dirty="0">
              <a:latin typeface="微软雅黑" panose="020B0503020204020204" pitchFamily="34" charset="-122"/>
              <a:ea typeface="微软雅黑" panose="020B0503020204020204" pitchFamily="34" charset="-122"/>
              <a:cs typeface="+mn-cs"/>
            </a:endParaRPr>
          </a:p>
          <a:p>
            <a:pPr lvl="1"/>
            <a:r>
              <a:rPr lang="zh-CN" altLang="en-US" kern="1200" dirty="0">
                <a:latin typeface="微软雅黑" panose="020B0503020204020204" pitchFamily="34" charset="-122"/>
                <a:ea typeface="微软雅黑" panose="020B0503020204020204" pitchFamily="34" charset="-122"/>
                <a:cs typeface="+mn-cs"/>
              </a:rPr>
              <a:t>自救为主：提高各类人员和单位的先期应急能力、自救互救能力</a:t>
            </a:r>
            <a:endParaRPr lang="en-US" altLang="zh-CN" kern="1200" dirty="0">
              <a:latin typeface="微软雅黑" panose="020B0503020204020204" pitchFamily="34" charset="-122"/>
              <a:ea typeface="微软雅黑" panose="020B0503020204020204" pitchFamily="34" charset="-122"/>
              <a:cs typeface="+mn-cs"/>
            </a:endParaRPr>
          </a:p>
          <a:p>
            <a:pPr lvl="1"/>
            <a:r>
              <a:rPr lang="zh-CN" altLang="en-US" kern="1200" dirty="0">
                <a:latin typeface="微软雅黑" panose="020B0503020204020204" pitchFamily="34" charset="-122"/>
                <a:ea typeface="微软雅黑" panose="020B0503020204020204" pitchFamily="34" charset="-122"/>
                <a:cs typeface="+mn-cs"/>
              </a:rPr>
              <a:t>重心下移：以企业、社区、街镇、村组应急能力建设为重点</a:t>
            </a:r>
            <a:endParaRPr lang="en-US" altLang="zh-CN" kern="1200" dirty="0">
              <a:latin typeface="微软雅黑" panose="020B0503020204020204" pitchFamily="34" charset="-122"/>
              <a:ea typeface="微软雅黑" panose="020B0503020204020204" pitchFamily="34" charset="-122"/>
              <a:cs typeface="+mn-cs"/>
            </a:endParaRPr>
          </a:p>
          <a:p>
            <a:pPr lvl="1"/>
            <a:r>
              <a:rPr lang="zh-CN" altLang="en-US" kern="1200" dirty="0">
                <a:latin typeface="微软雅黑" panose="020B0503020204020204" pitchFamily="34" charset="-122"/>
                <a:ea typeface="微软雅黑" panose="020B0503020204020204" pitchFamily="34" charset="-122"/>
                <a:cs typeface="+mn-cs"/>
              </a:rPr>
              <a:t>合作互助：合理应用政府和社会力量，弥补受灾地区的能力不足</a:t>
            </a:r>
            <a:endParaRPr lang="en-US" altLang="zh-CN" kern="1200" dirty="0">
              <a:latin typeface="微软雅黑" panose="020B0503020204020204" pitchFamily="34" charset="-122"/>
              <a:ea typeface="微软雅黑" panose="020B0503020204020204" pitchFamily="34" charset="-122"/>
              <a:cs typeface="+mn-cs"/>
            </a:endParaRPr>
          </a:p>
          <a:p>
            <a:pPr lvl="1"/>
            <a:endParaRPr lang="en-US" altLang="zh-CN" kern="1200" dirty="0">
              <a:latin typeface="微软雅黑" panose="020B0503020204020204" pitchFamily="34" charset="-122"/>
              <a:ea typeface="微软雅黑" panose="020B0503020204020204" pitchFamily="34" charset="-122"/>
              <a:cs typeface="+mn-cs"/>
            </a:endParaRPr>
          </a:p>
          <a:p>
            <a:pPr lvl="1"/>
            <a:endParaRPr lang="zh-CN" altLang="en-US" kern="1200" dirty="0">
              <a:latin typeface="微软雅黑" panose="020B0503020204020204" pitchFamily="34" charset="-122"/>
              <a:ea typeface="微软雅黑" panose="020B0503020204020204" pitchFamily="34" charset="-122"/>
              <a:cs typeface="+mn-cs"/>
            </a:endParaRPr>
          </a:p>
        </p:txBody>
      </p:sp>
      <p:sp>
        <p:nvSpPr>
          <p:cNvPr id="10" name="矩形 9"/>
          <p:cNvSpPr/>
          <p:nvPr/>
        </p:nvSpPr>
        <p:spPr>
          <a:xfrm>
            <a:off x="828675" y="3402013"/>
            <a:ext cx="3311525" cy="252095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600"/>
              </a:spcBef>
              <a:spcAft>
                <a:spcPts val="600"/>
              </a:spcAft>
              <a:buClrTx/>
              <a:buSzTx/>
              <a:buFontTx/>
              <a:buNone/>
              <a:defRPr/>
            </a:pP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承灾能力（</a:t>
            </a:r>
            <a:r>
              <a:rPr kumimoji="0" lang="en-US" altLang="zh-CN" sz="2000" b="1" i="0" u="none" strike="noStrike" kern="1200" cap="none" spc="0" normalizeH="0" baseline="0" noProof="0" dirty="0" err="1" smtClean="0">
                <a:ln>
                  <a:noFill/>
                </a:ln>
                <a:solidFill>
                  <a:schemeClr val="tx1"/>
                </a:solidFill>
                <a:effectLst/>
                <a:uLnTx/>
                <a:uFillTx/>
                <a:latin typeface="微软雅黑" panose="020B0503020204020204" pitchFamily="34" charset="-122"/>
                <a:ea typeface="微软雅黑" panose="020B0503020204020204" pitchFamily="34" charset="-122"/>
                <a:cs typeface="+mn-cs"/>
              </a:rPr>
              <a:t>Resilence</a:t>
            </a: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endPar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ts val="600"/>
              </a:spcBef>
              <a:spcAft>
                <a:spcPts val="600"/>
              </a:spcAft>
              <a:buClrTx/>
              <a:buSzTx/>
              <a:buFontTx/>
              <a:buNone/>
              <a:defRPr/>
            </a:pPr>
            <a:r>
              <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 </a:t>
            </a: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资源（</a:t>
            </a:r>
            <a:r>
              <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Resource</a:t>
            </a: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endPar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ts val="600"/>
              </a:spcBef>
              <a:spcAft>
                <a:spcPts val="600"/>
              </a:spcAft>
              <a:buClrTx/>
              <a:buSzTx/>
              <a:buFontTx/>
              <a:buNone/>
              <a:defRPr/>
            </a:pPr>
            <a:r>
              <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 </a:t>
            </a: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冗余（</a:t>
            </a:r>
            <a:r>
              <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Redundancy</a:t>
            </a: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endPar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ts val="600"/>
              </a:spcBef>
              <a:spcAft>
                <a:spcPts val="600"/>
              </a:spcAft>
              <a:buClrTx/>
              <a:buSzTx/>
              <a:buFontTx/>
              <a:buNone/>
              <a:defRPr/>
            </a:pPr>
            <a:r>
              <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 </a:t>
            </a: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稳健（</a:t>
            </a:r>
            <a:r>
              <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Robust</a:t>
            </a: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endPar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00000"/>
              </a:lnSpc>
              <a:spcBef>
                <a:spcPts val="600"/>
              </a:spcBef>
              <a:spcAft>
                <a:spcPts val="600"/>
              </a:spcAft>
              <a:buClrTx/>
              <a:buSzTx/>
              <a:buFontTx/>
              <a:buNone/>
              <a:defRPr/>
            </a:pPr>
            <a:r>
              <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 </a:t>
            </a: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迅速（</a:t>
            </a:r>
            <a:r>
              <a:rPr kumimoji="0" lang="en-US" altLang="zh-CN"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Rapid</a:t>
            </a:r>
            <a:r>
              <a:rPr kumimoji="0" lang="zh-CN" altLang="en-US" sz="2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a:t>
            </a:r>
            <a:endParaRPr kumimoji="0" lang="zh-CN" altLang="en-US"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1" name="矩形 10"/>
          <p:cNvSpPr/>
          <p:nvPr/>
        </p:nvSpPr>
        <p:spPr>
          <a:xfrm>
            <a:off x="828675" y="6021388"/>
            <a:ext cx="3311525" cy="7921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600"/>
              </a:spcBef>
              <a:spcAft>
                <a:spcPts val="600"/>
              </a:spcAft>
              <a:buClrTx/>
              <a:buSzTx/>
              <a:buFontTx/>
              <a:buNone/>
              <a:defRPr/>
            </a:pPr>
            <a:r>
              <a:rPr kumimoji="0" lang="zh-CN" altLang="en-US" sz="24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承受灾害 迅速恢复</a:t>
            </a:r>
            <a:endParaRPr kumimoji="0" lang="zh-CN" altLang="en-US"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pic>
        <p:nvPicPr>
          <p:cNvPr id="18438" name="Picture 5" descr="截图"/>
          <p:cNvPicPr>
            <a:picLocks noChangeAspect="1"/>
          </p:cNvPicPr>
          <p:nvPr/>
        </p:nvPicPr>
        <p:blipFill>
          <a:blip r:embed="rId1"/>
          <a:stretch>
            <a:fillRect/>
          </a:stretch>
        </p:blipFill>
        <p:spPr>
          <a:xfrm>
            <a:off x="5148263" y="3473450"/>
            <a:ext cx="2030412" cy="3384550"/>
          </a:xfrm>
          <a:prstGeom prst="rect">
            <a:avLst/>
          </a:prstGeom>
          <a:noFill/>
          <a:ln w="9525">
            <a:noFill/>
          </a:ln>
        </p:spPr>
      </p:pic>
      <p:pic>
        <p:nvPicPr>
          <p:cNvPr id="18439" name="Picture 9" descr="http://news.xinhuanet.com/legal/2016-04/16/128901367_14607850680631n.png"/>
          <p:cNvPicPr>
            <a:picLocks noChangeAspect="1"/>
          </p:cNvPicPr>
          <p:nvPr/>
        </p:nvPicPr>
        <p:blipFill>
          <a:blip r:embed="rId2"/>
          <a:srcRect t="4170"/>
          <a:stretch>
            <a:fillRect/>
          </a:stretch>
        </p:blipFill>
        <p:spPr>
          <a:xfrm>
            <a:off x="4284663" y="3402013"/>
            <a:ext cx="4183062" cy="3455987"/>
          </a:xfrm>
          <a:prstGeom prst="rect">
            <a:avLst/>
          </a:prstGeom>
          <a:noFill/>
          <a:ln w="9525" cap="flat" cmpd="sng">
            <a:solidFill>
              <a:schemeClr val="accent1"/>
            </a:solidFill>
            <a:prstDash val="solid"/>
            <a:miter/>
            <a:headEnd type="none" w="med" len="med"/>
            <a:tailEnd type="none" w="med" len="me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458" name="Picture 3" descr="E:\Incidents\天津812大爆炸\天津滨海新区爆炸前后对比图_files\57117201_3.jpg"/>
          <p:cNvPicPr>
            <a:picLocks noChangeAspect="1"/>
          </p:cNvPicPr>
          <p:nvPr/>
        </p:nvPicPr>
        <p:blipFill>
          <a:blip r:embed="rId1"/>
          <a:stretch>
            <a:fillRect/>
          </a:stretch>
        </p:blipFill>
        <p:spPr>
          <a:xfrm>
            <a:off x="1331913" y="4554538"/>
            <a:ext cx="2709862" cy="1798637"/>
          </a:xfrm>
          <a:prstGeom prst="rect">
            <a:avLst/>
          </a:prstGeom>
          <a:noFill/>
          <a:ln w="9525">
            <a:noFill/>
          </a:ln>
        </p:spPr>
      </p:pic>
      <p:pic>
        <p:nvPicPr>
          <p:cNvPr id="19459" name="Picture 5" descr="E:\Incidents\天津812大爆炸\天津滨海新区爆炸前后对比图_files\57117201_4.jpg"/>
          <p:cNvPicPr>
            <a:picLocks noChangeAspect="1"/>
          </p:cNvPicPr>
          <p:nvPr/>
        </p:nvPicPr>
        <p:blipFill>
          <a:blip r:embed="rId2"/>
          <a:stretch>
            <a:fillRect/>
          </a:stretch>
        </p:blipFill>
        <p:spPr>
          <a:xfrm>
            <a:off x="5651500" y="4652963"/>
            <a:ext cx="3201988" cy="1800225"/>
          </a:xfrm>
          <a:prstGeom prst="rect">
            <a:avLst/>
          </a:prstGeom>
          <a:noFill/>
          <a:ln w="9525">
            <a:noFill/>
          </a:ln>
        </p:spPr>
      </p:pic>
      <p:pic>
        <p:nvPicPr>
          <p:cNvPr id="19460" name="Picture 13" descr="铁血网提醒您：点击查看大图"/>
          <p:cNvPicPr>
            <a:picLocks noChangeAspect="1"/>
          </p:cNvPicPr>
          <p:nvPr/>
        </p:nvPicPr>
        <p:blipFill>
          <a:blip r:embed="rId3"/>
          <a:stretch>
            <a:fillRect/>
          </a:stretch>
        </p:blipFill>
        <p:spPr>
          <a:xfrm>
            <a:off x="4895850" y="4581525"/>
            <a:ext cx="4248150" cy="1800225"/>
          </a:xfrm>
          <a:prstGeom prst="rect">
            <a:avLst/>
          </a:prstGeom>
          <a:noFill/>
          <a:ln w="9525">
            <a:noFill/>
          </a:ln>
        </p:spPr>
      </p:pic>
      <p:pic>
        <p:nvPicPr>
          <p:cNvPr id="19461" name="Picture 11" descr="铁血网提醒您：点击查看大图"/>
          <p:cNvPicPr>
            <a:picLocks noChangeAspect="1"/>
          </p:cNvPicPr>
          <p:nvPr/>
        </p:nvPicPr>
        <p:blipFill>
          <a:blip r:embed="rId4"/>
          <a:stretch>
            <a:fillRect/>
          </a:stretch>
        </p:blipFill>
        <p:spPr>
          <a:xfrm>
            <a:off x="684213" y="4221163"/>
            <a:ext cx="2859087" cy="1800225"/>
          </a:xfrm>
          <a:prstGeom prst="rect">
            <a:avLst/>
          </a:prstGeom>
          <a:noFill/>
          <a:ln w="9525">
            <a:noFill/>
          </a:ln>
        </p:spPr>
      </p:pic>
      <p:sp>
        <p:nvSpPr>
          <p:cNvPr id="19462" name="内容占位符 13"/>
          <p:cNvSpPr>
            <a:spLocks noGrp="1"/>
          </p:cNvSpPr>
          <p:nvPr>
            <p:ph idx="1"/>
          </p:nvPr>
        </p:nvSpPr>
        <p:spPr>
          <a:xfrm>
            <a:off x="357188" y="1285875"/>
            <a:ext cx="8501062" cy="5072063"/>
          </a:xfrm>
          <a:ln/>
        </p:spPr>
        <p:txBody>
          <a:bodyPr vert="horz" wrap="square" lIns="91440" tIns="45720" rIns="91440" bIns="45720" anchor="t" anchorCtr="0"/>
          <a:p>
            <a:pPr>
              <a:buFont typeface="Arial" panose="020B0604020202020204" pitchFamily="34" charset="0"/>
              <a:buNone/>
            </a:pPr>
            <a:r>
              <a:rPr lang="zh-CN" altLang="en-US" kern="1200" dirty="0">
                <a:latin typeface="微软雅黑" panose="020B0503020204020204" pitchFamily="34" charset="-122"/>
                <a:ea typeface="微软雅黑" panose="020B0503020204020204" pitchFamily="34" charset="-122"/>
                <a:cs typeface="+mn-cs"/>
              </a:rPr>
              <a:t>（四）方针：</a:t>
            </a:r>
            <a:r>
              <a:rPr lang="zh-CN" altLang="en-US" kern="1200" dirty="0">
                <a:latin typeface="楷体_GB2312" pitchFamily="49" charset="-122"/>
                <a:ea typeface="微软雅黑" panose="020B0503020204020204" pitchFamily="34" charset="-122"/>
                <a:cs typeface="+mn-cs"/>
              </a:rPr>
              <a:t>准备为主</a:t>
            </a:r>
            <a:r>
              <a:rPr lang="en-US" altLang="zh-CN" kern="1200" dirty="0">
                <a:latin typeface="楷体_GB2312" pitchFamily="49" charset="-122"/>
                <a:ea typeface="微软雅黑" panose="020B0503020204020204" pitchFamily="34" charset="-122"/>
                <a:cs typeface="+mn-cs"/>
              </a:rPr>
              <a:t>/</a:t>
            </a:r>
            <a:r>
              <a:rPr lang="zh-CN" altLang="en-US" kern="1200" dirty="0">
                <a:latin typeface="楷体_GB2312" pitchFamily="49" charset="-122"/>
                <a:ea typeface="微软雅黑" panose="020B0503020204020204" pitchFamily="34" charset="-122"/>
                <a:cs typeface="+mn-cs"/>
              </a:rPr>
              <a:t>预防为主</a:t>
            </a:r>
            <a:endParaRPr lang="en-US" altLang="zh-CN" kern="1200" dirty="0">
              <a:latin typeface="楷体_GB2312" pitchFamily="49" charset="-122"/>
              <a:ea typeface="微软雅黑" panose="020B0503020204020204" pitchFamily="34" charset="-122"/>
              <a:cs typeface="+mn-cs"/>
            </a:endParaRPr>
          </a:p>
          <a:p>
            <a:pPr lvl="1"/>
            <a:r>
              <a:rPr lang="zh-CN" altLang="en-US" kern="1200" dirty="0">
                <a:solidFill>
                  <a:srgbClr val="FF0000"/>
                </a:solidFill>
                <a:latin typeface="微软雅黑" panose="020B0503020204020204" pitchFamily="34" charset="-122"/>
                <a:ea typeface="微软雅黑" panose="020B0503020204020204" pitchFamily="34" charset="-122"/>
                <a:cs typeface="+mn-cs"/>
              </a:rPr>
              <a:t>运用底线思维：</a:t>
            </a:r>
            <a:r>
              <a:rPr lang="zh-CN" altLang="en-US" kern="1200" dirty="0">
                <a:latin typeface="微软雅黑" panose="020B0503020204020204" pitchFamily="34" charset="-122"/>
                <a:ea typeface="微软雅黑" panose="020B0503020204020204" pitchFamily="34" charset="-122"/>
                <a:cs typeface="+mn-cs"/>
              </a:rPr>
              <a:t>假设坏事必然发生，最大可信事故</a:t>
            </a:r>
            <a:endParaRPr lang="en-US" altLang="zh-CN" kern="1200" dirty="0">
              <a:latin typeface="微软雅黑" panose="020B0503020204020204" pitchFamily="34" charset="-122"/>
              <a:ea typeface="微软雅黑" panose="020B0503020204020204" pitchFamily="34" charset="-122"/>
              <a:cs typeface="+mn-cs"/>
            </a:endParaRPr>
          </a:p>
          <a:p>
            <a:pPr lvl="1"/>
            <a:r>
              <a:rPr lang="zh-CN" altLang="en-US" kern="1200" dirty="0">
                <a:solidFill>
                  <a:srgbClr val="FF0000"/>
                </a:solidFill>
                <a:latin typeface="微软雅黑" panose="020B0503020204020204" pitchFamily="34" charset="-122"/>
                <a:ea typeface="微软雅黑" panose="020B0503020204020204" pitchFamily="34" charset="-122"/>
                <a:cs typeface="+mn-cs"/>
              </a:rPr>
              <a:t>全过程准备：</a:t>
            </a:r>
            <a:r>
              <a:rPr lang="zh-CN" altLang="en-US" kern="1200" dirty="0">
                <a:latin typeface="微软雅黑" panose="020B0503020204020204" pitchFamily="34" charset="-122"/>
                <a:ea typeface="微软雅黑" panose="020B0503020204020204" pitchFamily="34" charset="-122"/>
                <a:cs typeface="+mn-cs"/>
              </a:rPr>
              <a:t>覆盖预防、预警、响应和恢复阶段所有的任务与能力</a:t>
            </a:r>
            <a:endParaRPr lang="en-US" altLang="zh-CN" kern="1200" dirty="0">
              <a:latin typeface="楷体_GB2312" pitchFamily="49" charset="-122"/>
              <a:ea typeface="微软雅黑" panose="020B0503020204020204" pitchFamily="34" charset="-122"/>
              <a:cs typeface="+mn-cs"/>
            </a:endParaRPr>
          </a:p>
          <a:p>
            <a:pPr lvl="1"/>
            <a:r>
              <a:rPr lang="zh-CN" altLang="en-US" kern="1200" dirty="0">
                <a:solidFill>
                  <a:srgbClr val="FF0000"/>
                </a:solidFill>
                <a:latin typeface="楷体_GB2312" pitchFamily="49" charset="-122"/>
                <a:ea typeface="微软雅黑" panose="020B0503020204020204" pitchFamily="34" charset="-122"/>
                <a:cs typeface="+mn-cs"/>
              </a:rPr>
              <a:t>三个层次准备：</a:t>
            </a:r>
            <a:r>
              <a:rPr lang="zh-CN" altLang="en-US" kern="1200" dirty="0">
                <a:latin typeface="微软雅黑" panose="020B0503020204020204" pitchFamily="34" charset="-122"/>
                <a:ea typeface="微软雅黑" panose="020B0503020204020204" pitchFamily="34" charset="-122"/>
                <a:cs typeface="+mn-cs"/>
              </a:rPr>
              <a:t>实体准备；制度准备；</a:t>
            </a:r>
            <a:r>
              <a:rPr lang="zh-CN" altLang="en-US" kern="1200" dirty="0">
                <a:latin typeface="楷体_GB2312" pitchFamily="49" charset="-122"/>
                <a:ea typeface="微软雅黑" panose="020B0503020204020204" pitchFamily="34" charset="-122"/>
                <a:cs typeface="+mn-cs"/>
              </a:rPr>
              <a:t>意识准备</a:t>
            </a:r>
            <a:endParaRPr lang="en-US" altLang="zh-CN" kern="1200" dirty="0">
              <a:latin typeface="楷体_GB2312" pitchFamily="49" charset="-122"/>
              <a:ea typeface="微软雅黑" panose="020B0503020204020204" pitchFamily="34" charset="-122"/>
              <a:cs typeface="+mn-cs"/>
            </a:endParaRPr>
          </a:p>
          <a:p>
            <a:pPr lvl="1">
              <a:buFont typeface="Arial" panose="020B0604020202020204" pitchFamily="34" charset="0"/>
              <a:buNone/>
            </a:pPr>
            <a:endParaRPr lang="en-US" altLang="zh-CN" kern="1200" dirty="0">
              <a:latin typeface="楷体_GB2312" pitchFamily="49" charset="-122"/>
              <a:ea typeface="微软雅黑" panose="020B0503020204020204" pitchFamily="34" charset="-122"/>
              <a:cs typeface="+mn-cs"/>
            </a:endParaRPr>
          </a:p>
          <a:p>
            <a:pPr/>
            <a:endParaRPr lang="zh-CN" altLang="en-US" kern="1200" dirty="0">
              <a:latin typeface="微软雅黑" panose="020B0503020204020204" pitchFamily="34" charset="-122"/>
              <a:ea typeface="微软雅黑" panose="020B0503020204020204" pitchFamily="34" charset="-122"/>
              <a:cs typeface="+mn-cs"/>
            </a:endParaRPr>
          </a:p>
        </p:txBody>
      </p:sp>
      <p:sp>
        <p:nvSpPr>
          <p:cNvPr id="19463" name="标题 12"/>
          <p:cNvSpPr>
            <a:spLocks noGrp="1"/>
          </p:cNvSpPr>
          <p:nvPr>
            <p:ph type="title"/>
          </p:nvPr>
        </p:nvSpPr>
        <p:spPr>
          <a:ln/>
        </p:spPr>
        <p:txBody>
          <a:bodyPr vert="horz" wrap="square" lIns="91440" tIns="45720" rIns="91440" bIns="45720" anchor="ctr" anchorCtr="0"/>
          <a:p>
            <a:pPr/>
            <a:r>
              <a:rPr lang="zh-CN" altLang="en-US" kern="1200" dirty="0">
                <a:solidFill>
                  <a:srgbClr val="FF0000"/>
                </a:solidFill>
                <a:latin typeface="微软雅黑" panose="020B0503020204020204" pitchFamily="34" charset="-122"/>
                <a:ea typeface="微软雅黑" panose="020B0503020204020204" pitchFamily="34" charset="-122"/>
                <a:cs typeface="+mj-cs"/>
              </a:rPr>
              <a:t>一、多灾种综合应急管理</a:t>
            </a:r>
            <a:endParaRPr lang="en-US" altLang="zh-CN" kern="1200" dirty="0">
              <a:solidFill>
                <a:srgbClr val="FF0000"/>
              </a:solidFill>
              <a:latin typeface="微软雅黑" panose="020B0503020204020204" pitchFamily="34" charset="-122"/>
              <a:ea typeface="微软雅黑" panose="020B0503020204020204" pitchFamily="34" charset="-122"/>
              <a:cs typeface="+mj-cs"/>
            </a:endParaRPr>
          </a:p>
        </p:txBody>
      </p:sp>
      <p:grpSp>
        <p:nvGrpSpPr>
          <p:cNvPr id="19464" name="组合 16"/>
          <p:cNvGrpSpPr/>
          <p:nvPr/>
        </p:nvGrpSpPr>
        <p:grpSpPr>
          <a:xfrm>
            <a:off x="0" y="3725863"/>
            <a:ext cx="4518025" cy="3132137"/>
            <a:chOff x="0" y="3726000"/>
            <a:chExt cx="4518812" cy="3132000"/>
          </a:xfrm>
        </p:grpSpPr>
        <p:pic>
          <p:nvPicPr>
            <p:cNvPr id="19469" name="Picture 7" descr="铁血网提醒您：点击查看大图"/>
            <p:cNvPicPr>
              <a:picLocks noChangeAspect="1"/>
            </p:cNvPicPr>
            <p:nvPr/>
          </p:nvPicPr>
          <p:blipFill>
            <a:blip r:embed="rId5"/>
            <a:srcRect b="3828"/>
            <a:stretch>
              <a:fillRect/>
            </a:stretch>
          </p:blipFill>
          <p:spPr>
            <a:xfrm>
              <a:off x="0" y="3726000"/>
              <a:ext cx="4518812" cy="3132000"/>
            </a:xfrm>
            <a:prstGeom prst="rect">
              <a:avLst/>
            </a:prstGeom>
            <a:noFill/>
            <a:ln w="9525">
              <a:noFill/>
            </a:ln>
          </p:spPr>
        </p:pic>
        <p:sp>
          <p:nvSpPr>
            <p:cNvPr id="15" name="矩形 14"/>
            <p:cNvSpPr/>
            <p:nvPr/>
          </p:nvSpPr>
          <p:spPr>
            <a:xfrm>
              <a:off x="6350" y="3736082"/>
              <a:ext cx="1043608" cy="4320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smtClean="0">
                  <a:ln>
                    <a:noFill/>
                  </a:ln>
                  <a:solidFill>
                    <a:schemeClr val="lt1"/>
                  </a:solidFill>
                  <a:effectLst/>
                  <a:uLnTx/>
                  <a:uFillTx/>
                  <a:latin typeface="微软雅黑" panose="020B0503020204020204" pitchFamily="34" charset="-122"/>
                  <a:ea typeface="微软雅黑" panose="020B0503020204020204" pitchFamily="34" charset="-122"/>
                  <a:cs typeface="+mn-cs"/>
                </a:rPr>
                <a:t>爆炸前</a:t>
              </a:r>
              <a:endParaRPr kumimoji="0" lang="zh-CN" altLang="en-US" sz="16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grpSp>
      <p:grpSp>
        <p:nvGrpSpPr>
          <p:cNvPr id="19465" name="组合 11"/>
          <p:cNvGrpSpPr/>
          <p:nvPr/>
        </p:nvGrpSpPr>
        <p:grpSpPr>
          <a:xfrm>
            <a:off x="4556125" y="3725863"/>
            <a:ext cx="4587875" cy="3132137"/>
            <a:chOff x="4556726" y="3726000"/>
            <a:chExt cx="4587274" cy="3132000"/>
          </a:xfrm>
        </p:grpSpPr>
        <p:pic>
          <p:nvPicPr>
            <p:cNvPr id="19467" name="Picture 9" descr="铁血网提醒您：点击查看大图"/>
            <p:cNvPicPr>
              <a:picLocks noChangeAspect="1"/>
            </p:cNvPicPr>
            <p:nvPr/>
          </p:nvPicPr>
          <p:blipFill>
            <a:blip r:embed="rId6"/>
            <a:srcRect b="4349"/>
            <a:stretch>
              <a:fillRect/>
            </a:stretch>
          </p:blipFill>
          <p:spPr>
            <a:xfrm>
              <a:off x="4556726" y="3726000"/>
              <a:ext cx="4587274" cy="3132000"/>
            </a:xfrm>
            <a:prstGeom prst="rect">
              <a:avLst/>
            </a:prstGeom>
            <a:noFill/>
            <a:ln w="9525">
              <a:noFill/>
            </a:ln>
          </p:spPr>
        </p:pic>
        <p:sp>
          <p:nvSpPr>
            <p:cNvPr id="16" name="矩形 15"/>
            <p:cNvSpPr/>
            <p:nvPr/>
          </p:nvSpPr>
          <p:spPr>
            <a:xfrm>
              <a:off x="4559300" y="3729732"/>
              <a:ext cx="1043608" cy="4320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smtClean="0">
                  <a:ln>
                    <a:noFill/>
                  </a:ln>
                  <a:solidFill>
                    <a:schemeClr val="lt1"/>
                  </a:solidFill>
                  <a:effectLst/>
                  <a:uLnTx/>
                  <a:uFillTx/>
                  <a:latin typeface="微软雅黑" panose="020B0503020204020204" pitchFamily="34" charset="-122"/>
                  <a:ea typeface="微软雅黑" panose="020B0503020204020204" pitchFamily="34" charset="-122"/>
                  <a:cs typeface="+mn-cs"/>
                </a:rPr>
                <a:t>爆炸后</a:t>
              </a:r>
              <a:endParaRPr kumimoji="0" lang="zh-CN" altLang="en-US" sz="16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grpSp>
      <p:sp>
        <p:nvSpPr>
          <p:cNvPr id="19466" name="矩形 16"/>
          <p:cNvSpPr/>
          <p:nvPr/>
        </p:nvSpPr>
        <p:spPr>
          <a:xfrm>
            <a:off x="0" y="3255963"/>
            <a:ext cx="9144000" cy="460375"/>
          </a:xfrm>
          <a:prstGeom prst="rect">
            <a:avLst/>
          </a:prstGeom>
          <a:solidFill>
            <a:srgbClr val="FF0000"/>
          </a:solidFill>
          <a:ln w="9525" cap="flat" cmpd="sng">
            <a:solidFill>
              <a:srgbClr val="FF0000"/>
            </a:solidFill>
            <a:prstDash val="solid"/>
            <a:miter/>
            <a:headEnd type="none" w="med" len="med"/>
            <a:tailEnd type="none" w="med" len="med"/>
          </a:ln>
        </p:spPr>
        <p:txBody>
          <a:bodyPr>
            <a:spAutoFit/>
          </a:bodyPr>
          <a:p>
            <a:pPr algn="ctr"/>
            <a:r>
              <a:rPr lang="zh-CN" altLang="en-US" sz="2400" b="1" dirty="0">
                <a:solidFill>
                  <a:schemeClr val="bg1"/>
                </a:solidFill>
                <a:latin typeface="黑体" panose="02010609060101010101" pitchFamily="49" charset="-122"/>
                <a:ea typeface="黑体" panose="02010609060101010101" pitchFamily="49" charset="-122"/>
              </a:rPr>
              <a:t>应急管理最重要的任务就是不断地做好准备</a:t>
            </a:r>
            <a:endParaRPr lang="en-US" altLang="zh-CN" sz="2400" b="1" dirty="0">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矩形 7"/>
          <p:cNvSpPr/>
          <p:nvPr/>
        </p:nvSpPr>
        <p:spPr>
          <a:xfrm>
            <a:off x="0" y="4446588"/>
            <a:ext cx="3024188" cy="5032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基于能力：可用人力和资源</a:t>
            </a:r>
            <a:endParaRPr kumimoji="0" lang="zh-CN" altLang="en-US" sz="18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p:nvSpPr>
        <p:spPr>
          <a:xfrm>
            <a:off x="3060700" y="4446588"/>
            <a:ext cx="3022600" cy="5032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基于职能：通用任务清单</a:t>
            </a:r>
            <a:endParaRPr kumimoji="0" lang="zh-CN" altLang="en-US" sz="18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1" name="矩形 10"/>
          <p:cNvSpPr/>
          <p:nvPr/>
        </p:nvSpPr>
        <p:spPr>
          <a:xfrm>
            <a:off x="6119813" y="4446588"/>
            <a:ext cx="3024188" cy="5032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基于情景：综合性灾害情景</a:t>
            </a:r>
            <a:endParaRPr kumimoji="0" lang="zh-CN" altLang="en-US" sz="18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0485" name="标题 1"/>
          <p:cNvSpPr>
            <a:spLocks noGrp="1"/>
          </p:cNvSpPr>
          <p:nvPr>
            <p:ph type="title"/>
          </p:nvPr>
        </p:nvSpPr>
        <p:spPr>
          <a:ln/>
        </p:spPr>
        <p:txBody>
          <a:bodyPr vert="horz" wrap="square" lIns="91440" tIns="45720" rIns="91440" bIns="45720" anchor="ctr" anchorCtr="0"/>
          <a:p>
            <a:pPr/>
            <a:r>
              <a:rPr lang="zh-CN" altLang="en-US" kern="1200" dirty="0">
                <a:solidFill>
                  <a:srgbClr val="FF0000"/>
                </a:solidFill>
                <a:latin typeface="微软雅黑" panose="020B0503020204020204" pitchFamily="34" charset="-122"/>
                <a:ea typeface="微软雅黑" panose="020B0503020204020204" pitchFamily="34" charset="-122"/>
                <a:cs typeface="+mj-cs"/>
              </a:rPr>
              <a:t>一、多灾种综合应急管理</a:t>
            </a:r>
            <a:endParaRPr lang="en-US" altLang="zh-CN" kern="1200" dirty="0">
              <a:solidFill>
                <a:srgbClr val="FF0000"/>
              </a:solidFill>
              <a:latin typeface="微软雅黑" panose="020B0503020204020204" pitchFamily="34" charset="-122"/>
              <a:ea typeface="微软雅黑" panose="020B0503020204020204" pitchFamily="34" charset="-122"/>
              <a:cs typeface="+mj-cs"/>
            </a:endParaRPr>
          </a:p>
        </p:txBody>
      </p:sp>
      <p:sp>
        <p:nvSpPr>
          <p:cNvPr id="20486" name="内容占位符 2"/>
          <p:cNvSpPr>
            <a:spLocks noGrp="1"/>
          </p:cNvSpPr>
          <p:nvPr>
            <p:ph idx="1"/>
          </p:nvPr>
        </p:nvSpPr>
        <p:spPr>
          <a:xfrm>
            <a:off x="357188" y="1285875"/>
            <a:ext cx="8501062" cy="5072063"/>
          </a:xfrm>
          <a:ln/>
        </p:spPr>
        <p:txBody>
          <a:bodyPr vert="horz" wrap="square" lIns="91440" tIns="45720" rIns="91440" bIns="45720" anchor="t" anchorCtr="0"/>
          <a:p>
            <a:pPr>
              <a:buFont typeface="Arial" panose="020B0604020202020204" pitchFamily="34" charset="0"/>
              <a:buNone/>
            </a:pPr>
            <a:r>
              <a:rPr lang="zh-CN" altLang="en-US" kern="1200" dirty="0">
                <a:latin typeface="微软雅黑" panose="020B0503020204020204" pitchFamily="34" charset="-122"/>
                <a:ea typeface="微软雅黑" panose="020B0503020204020204" pitchFamily="34" charset="-122"/>
                <a:cs typeface="+mn-cs"/>
              </a:rPr>
              <a:t>（五）抓手：持续改进应急预案体系</a:t>
            </a:r>
            <a:endParaRPr lang="en-US" altLang="zh-CN" kern="1200" dirty="0">
              <a:latin typeface="微软雅黑" panose="020B0503020204020204" pitchFamily="34" charset="-122"/>
              <a:ea typeface="微软雅黑" panose="020B0503020204020204" pitchFamily="34" charset="-122"/>
              <a:cs typeface="+mn-cs"/>
            </a:endParaRPr>
          </a:p>
          <a:p>
            <a:pPr lvl="1">
              <a:buFont typeface="Arial" panose="020B0604020202020204" pitchFamily="34" charset="0"/>
              <a:buNone/>
            </a:pPr>
            <a:r>
              <a:rPr lang="en-US" altLang="zh-CN" kern="1200" dirty="0">
                <a:latin typeface="微软雅黑" panose="020B0503020204020204" pitchFamily="34" charset="-122"/>
                <a:ea typeface="微软雅黑" panose="020B0503020204020204" pitchFamily="34" charset="-122"/>
                <a:cs typeface="+mn-cs"/>
              </a:rPr>
              <a:t>1. </a:t>
            </a:r>
            <a:r>
              <a:rPr lang="zh-CN" altLang="en-US" kern="1200" dirty="0">
                <a:latin typeface="微软雅黑" panose="020B0503020204020204" pitchFamily="34" charset="-122"/>
                <a:ea typeface="微软雅黑" panose="020B0503020204020204" pitchFamily="34" charset="-122"/>
                <a:cs typeface="+mn-cs"/>
              </a:rPr>
              <a:t>保持应急预案工作的常态化，</a:t>
            </a:r>
            <a:r>
              <a:rPr lang="zh-CN" altLang="en-US" kern="1200" dirty="0">
                <a:solidFill>
                  <a:srgbClr val="FF0000"/>
                </a:solidFill>
                <a:latin typeface="微软雅黑" panose="020B0503020204020204" pitchFamily="34" charset="-122"/>
                <a:ea typeface="微软雅黑" panose="020B0503020204020204" pitchFamily="34" charset="-122"/>
                <a:cs typeface="+mn-cs"/>
              </a:rPr>
              <a:t>建立“跨部门的组织机制”</a:t>
            </a:r>
            <a:endParaRPr lang="en-US" altLang="zh-CN" kern="1200" dirty="0">
              <a:solidFill>
                <a:srgbClr val="FF0000"/>
              </a:solidFill>
              <a:latin typeface="微软雅黑" panose="020B0503020204020204" pitchFamily="34" charset="-122"/>
              <a:ea typeface="微软雅黑" panose="020B0503020204020204" pitchFamily="34" charset="-122"/>
              <a:cs typeface="+mn-cs"/>
            </a:endParaRPr>
          </a:p>
          <a:p>
            <a:pPr lvl="1">
              <a:buFont typeface="Arial" panose="020B0604020202020204" pitchFamily="34" charset="0"/>
              <a:buNone/>
            </a:pPr>
            <a:r>
              <a:rPr lang="en-US" altLang="zh-CN" kern="1200" dirty="0">
                <a:latin typeface="微软雅黑" panose="020B0503020204020204" pitchFamily="34" charset="-122"/>
                <a:ea typeface="微软雅黑" panose="020B0503020204020204" pitchFamily="34" charset="-122"/>
                <a:cs typeface="+mn-cs"/>
              </a:rPr>
              <a:t>2. </a:t>
            </a:r>
            <a:r>
              <a:rPr lang="zh-CN" altLang="en-US" kern="1200" dirty="0">
                <a:latin typeface="微软雅黑" panose="020B0503020204020204" pitchFamily="34" charset="-122"/>
                <a:ea typeface="微软雅黑" panose="020B0503020204020204" pitchFamily="34" charset="-122"/>
                <a:cs typeface="+mn-cs"/>
              </a:rPr>
              <a:t>推动应急预案与应急管理制度的衔接与融合，消除</a:t>
            </a:r>
            <a:r>
              <a:rPr lang="zh-CN" altLang="en-US" kern="1200" dirty="0">
                <a:solidFill>
                  <a:srgbClr val="FF0000"/>
                </a:solidFill>
                <a:latin typeface="微软雅黑" panose="020B0503020204020204" pitchFamily="34" charset="-122"/>
                <a:ea typeface="微软雅黑" panose="020B0503020204020204" pitchFamily="34" charset="-122"/>
                <a:cs typeface="+mn-cs"/>
              </a:rPr>
              <a:t>“两层皮”</a:t>
            </a:r>
            <a:endParaRPr lang="en-US" altLang="zh-CN" kern="1200" dirty="0">
              <a:solidFill>
                <a:srgbClr val="FF0000"/>
              </a:solidFill>
              <a:latin typeface="微软雅黑" panose="020B0503020204020204" pitchFamily="34" charset="-122"/>
              <a:ea typeface="微软雅黑" panose="020B0503020204020204" pitchFamily="34" charset="-122"/>
              <a:cs typeface="+mn-cs"/>
            </a:endParaRPr>
          </a:p>
          <a:p>
            <a:pPr lvl="1">
              <a:buFont typeface="Arial" panose="020B0604020202020204" pitchFamily="34" charset="0"/>
              <a:buNone/>
            </a:pPr>
            <a:r>
              <a:rPr lang="en-US" altLang="zh-CN" kern="1200" dirty="0">
                <a:latin typeface="微软雅黑" panose="020B0503020204020204" pitchFamily="34" charset="-122"/>
                <a:ea typeface="微软雅黑" panose="020B0503020204020204" pitchFamily="34" charset="-122"/>
                <a:cs typeface="+mn-cs"/>
              </a:rPr>
              <a:t>3. </a:t>
            </a:r>
            <a:r>
              <a:rPr lang="zh-CN" altLang="en-US" kern="1200" dirty="0">
                <a:latin typeface="微软雅黑" panose="020B0503020204020204" pitchFamily="34" charset="-122"/>
                <a:ea typeface="微软雅黑" panose="020B0503020204020204" pitchFamily="34" charset="-122"/>
                <a:cs typeface="+mn-cs"/>
              </a:rPr>
              <a:t>从</a:t>
            </a:r>
            <a:r>
              <a:rPr lang="zh-CN" altLang="en-US" kern="1200" dirty="0">
                <a:solidFill>
                  <a:srgbClr val="FF0000"/>
                </a:solidFill>
                <a:latin typeface="微软雅黑" panose="020B0503020204020204" pitchFamily="34" charset="-122"/>
                <a:ea typeface="微软雅黑" panose="020B0503020204020204" pitchFamily="34" charset="-122"/>
                <a:cs typeface="+mn-cs"/>
              </a:rPr>
              <a:t>体系框架</a:t>
            </a:r>
            <a:r>
              <a:rPr lang="zh-CN" altLang="en-US" kern="1200" dirty="0">
                <a:latin typeface="微软雅黑" panose="020B0503020204020204" pitchFamily="34" charset="-122"/>
                <a:ea typeface="微软雅黑" panose="020B0503020204020204" pitchFamily="34" charset="-122"/>
                <a:cs typeface="+mn-cs"/>
              </a:rPr>
              <a:t>和</a:t>
            </a:r>
            <a:r>
              <a:rPr lang="zh-CN" altLang="en-US" kern="1200" dirty="0">
                <a:solidFill>
                  <a:srgbClr val="FF0000"/>
                </a:solidFill>
                <a:latin typeface="微软雅黑" panose="020B0503020204020204" pitchFamily="34" charset="-122"/>
                <a:ea typeface="微软雅黑" panose="020B0503020204020204" pitchFamily="34" charset="-122"/>
                <a:cs typeface="+mn-cs"/>
              </a:rPr>
              <a:t>核心要素</a:t>
            </a:r>
            <a:r>
              <a:rPr lang="zh-CN" altLang="en-US" kern="1200" dirty="0">
                <a:latin typeface="微软雅黑" panose="020B0503020204020204" pitchFamily="34" charset="-122"/>
                <a:ea typeface="微软雅黑" panose="020B0503020204020204" pitchFamily="34" charset="-122"/>
                <a:cs typeface="+mn-cs"/>
              </a:rPr>
              <a:t>两个层面优化改进应急预案</a:t>
            </a:r>
            <a:endParaRPr lang="en-US" altLang="zh-CN" kern="1200" dirty="0">
              <a:latin typeface="微软雅黑" panose="020B0503020204020204" pitchFamily="34" charset="-122"/>
              <a:ea typeface="微软雅黑" panose="020B0503020204020204" pitchFamily="34" charset="-122"/>
              <a:cs typeface="+mn-cs"/>
            </a:endParaRPr>
          </a:p>
          <a:p>
            <a:pPr lvl="1">
              <a:buFont typeface="Arial" panose="020B0604020202020204" pitchFamily="34" charset="0"/>
              <a:buNone/>
            </a:pPr>
            <a:endParaRPr lang="en-US" altLang="zh-CN" kern="1200" dirty="0">
              <a:latin typeface="微软雅黑" panose="020B0503020204020204" pitchFamily="34" charset="-122"/>
              <a:ea typeface="微软雅黑" panose="020B0503020204020204" pitchFamily="34" charset="-122"/>
              <a:cs typeface="+mn-cs"/>
            </a:endParaRPr>
          </a:p>
        </p:txBody>
      </p:sp>
      <p:pic>
        <p:nvPicPr>
          <p:cNvPr id="20487" name="Picture 2"/>
          <p:cNvPicPr>
            <a:picLocks noChangeAspect="1"/>
          </p:cNvPicPr>
          <p:nvPr/>
        </p:nvPicPr>
        <p:blipFill>
          <a:blip r:embed="rId1"/>
          <a:stretch>
            <a:fillRect/>
          </a:stretch>
        </p:blipFill>
        <p:spPr>
          <a:xfrm>
            <a:off x="-36512" y="4230688"/>
            <a:ext cx="3489325" cy="2160587"/>
          </a:xfrm>
          <a:prstGeom prst="rect">
            <a:avLst/>
          </a:prstGeom>
          <a:noFill/>
          <a:ln w="9525">
            <a:noFill/>
          </a:ln>
        </p:spPr>
      </p:pic>
      <p:grpSp>
        <p:nvGrpSpPr>
          <p:cNvPr id="20488" name="组合 9"/>
          <p:cNvGrpSpPr/>
          <p:nvPr/>
        </p:nvGrpSpPr>
        <p:grpSpPr>
          <a:xfrm>
            <a:off x="3419475" y="4230688"/>
            <a:ext cx="5724525" cy="2160587"/>
            <a:chOff x="0" y="3149148"/>
            <a:chExt cx="9149427" cy="3708876"/>
          </a:xfrm>
        </p:grpSpPr>
        <p:pic>
          <p:nvPicPr>
            <p:cNvPr id="20494" name="Picture 5"/>
            <p:cNvPicPr>
              <a:picLocks noChangeAspect="1"/>
            </p:cNvPicPr>
            <p:nvPr/>
          </p:nvPicPr>
          <p:blipFill>
            <a:blip r:embed="rId2"/>
            <a:stretch>
              <a:fillRect/>
            </a:stretch>
          </p:blipFill>
          <p:spPr>
            <a:xfrm>
              <a:off x="0" y="3149148"/>
              <a:ext cx="9149427" cy="3708876"/>
            </a:xfrm>
            <a:prstGeom prst="rect">
              <a:avLst/>
            </a:prstGeom>
            <a:noFill/>
            <a:ln w="9525">
              <a:noFill/>
            </a:ln>
          </p:spPr>
        </p:pic>
        <p:sp>
          <p:nvSpPr>
            <p:cNvPr id="9" name="右箭头 8"/>
            <p:cNvSpPr/>
            <p:nvPr/>
          </p:nvSpPr>
          <p:spPr>
            <a:xfrm>
              <a:off x="144016" y="4869160"/>
              <a:ext cx="467544" cy="360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20489" name="矩形 11"/>
          <p:cNvSpPr/>
          <p:nvPr/>
        </p:nvSpPr>
        <p:spPr>
          <a:xfrm>
            <a:off x="34925" y="3789363"/>
            <a:ext cx="1570038" cy="368300"/>
          </a:xfrm>
          <a:prstGeom prst="rect">
            <a:avLst/>
          </a:prstGeom>
          <a:solidFill>
            <a:srgbClr val="FFC000"/>
          </a:solidFill>
          <a:ln w="9525" cap="flat" cmpd="sng">
            <a:solidFill>
              <a:srgbClr val="FF0000"/>
            </a:solidFill>
            <a:prstDash val="solid"/>
            <a:miter/>
            <a:headEnd type="none" w="med" len="med"/>
            <a:tailEnd type="none" w="med" len="med"/>
          </a:ln>
        </p:spPr>
        <p:txBody>
          <a:bodyPr wrap="none">
            <a:spAutoFit/>
          </a:bodyPr>
          <a:p>
            <a:pPr>
              <a:buNone/>
            </a:pPr>
            <a:r>
              <a:rPr lang="zh-CN" altLang="en-US" b="1" dirty="0">
                <a:latin typeface="微软雅黑" panose="020B0503020204020204" pitchFamily="34" charset="-122"/>
                <a:ea typeface="微软雅黑" panose="020B0503020204020204" pitchFamily="34" charset="-122"/>
              </a:rPr>
              <a:t>“从无到有”</a:t>
            </a:r>
            <a:endParaRPr lang="zh-CN" altLang="en-US" b="1" dirty="0">
              <a:latin typeface="微软雅黑" panose="020B0503020204020204" pitchFamily="34" charset="-122"/>
              <a:ea typeface="微软雅黑" panose="020B0503020204020204" pitchFamily="34" charset="-122"/>
            </a:endParaRPr>
          </a:p>
        </p:txBody>
      </p:sp>
      <p:sp>
        <p:nvSpPr>
          <p:cNvPr id="20490" name="矩形 12"/>
          <p:cNvSpPr/>
          <p:nvPr/>
        </p:nvSpPr>
        <p:spPr>
          <a:xfrm>
            <a:off x="7539038" y="3789363"/>
            <a:ext cx="1570037" cy="368300"/>
          </a:xfrm>
          <a:prstGeom prst="rect">
            <a:avLst/>
          </a:prstGeom>
          <a:solidFill>
            <a:srgbClr val="FFC000"/>
          </a:solidFill>
          <a:ln w="9525" cap="flat" cmpd="sng">
            <a:solidFill>
              <a:srgbClr val="FF0000"/>
            </a:solidFill>
            <a:prstDash val="solid"/>
            <a:miter/>
            <a:headEnd type="none" w="med" len="med"/>
            <a:tailEnd type="none" w="med" len="med"/>
          </a:ln>
        </p:spPr>
        <p:txBody>
          <a:bodyPr wrap="none">
            <a:spAutoFit/>
          </a:bodyPr>
          <a:p>
            <a:pPr>
              <a:buNone/>
            </a:pPr>
            <a:r>
              <a:rPr lang="zh-CN" altLang="en-US" b="1" dirty="0">
                <a:latin typeface="微软雅黑" panose="020B0503020204020204" pitchFamily="34" charset="-122"/>
                <a:ea typeface="微软雅黑" panose="020B0503020204020204" pitchFamily="34" charset="-122"/>
              </a:rPr>
              <a:t>“从有到优”</a:t>
            </a:r>
            <a:endParaRPr lang="zh-CN" altLang="en-US" b="1" dirty="0">
              <a:latin typeface="微软雅黑" panose="020B0503020204020204" pitchFamily="34" charset="-122"/>
              <a:ea typeface="微软雅黑" panose="020B0503020204020204" pitchFamily="34" charset="-122"/>
            </a:endParaRPr>
          </a:p>
        </p:txBody>
      </p:sp>
      <p:sp>
        <p:nvSpPr>
          <p:cNvPr id="20491" name="矩形 13"/>
          <p:cNvSpPr/>
          <p:nvPr/>
        </p:nvSpPr>
        <p:spPr>
          <a:xfrm>
            <a:off x="3787775" y="3789363"/>
            <a:ext cx="1568450" cy="368300"/>
          </a:xfrm>
          <a:prstGeom prst="rect">
            <a:avLst/>
          </a:prstGeom>
          <a:solidFill>
            <a:srgbClr val="FFC000"/>
          </a:solidFill>
          <a:ln w="9525" cap="flat" cmpd="sng">
            <a:solidFill>
              <a:srgbClr val="FF0000"/>
            </a:solidFill>
            <a:prstDash val="solid"/>
            <a:miter/>
            <a:headEnd type="none" w="med" len="med"/>
            <a:tailEnd type="none" w="med" len="med"/>
          </a:ln>
        </p:spPr>
        <p:txBody>
          <a:bodyPr wrap="none">
            <a:spAutoFit/>
          </a:bodyPr>
          <a:p>
            <a:pPr>
              <a:buNone/>
            </a:pPr>
            <a:r>
              <a:rPr lang="zh-CN" altLang="en-US" b="1" dirty="0">
                <a:latin typeface="微软雅黑" panose="020B0503020204020204" pitchFamily="34" charset="-122"/>
                <a:ea typeface="微软雅黑" panose="020B0503020204020204" pitchFamily="34" charset="-122"/>
              </a:rPr>
              <a:t>过程管理机制</a:t>
            </a:r>
            <a:endParaRPr lang="zh-CN" altLang="en-US" b="1" dirty="0">
              <a:latin typeface="微软雅黑" panose="020B0503020204020204" pitchFamily="34" charset="-122"/>
              <a:ea typeface="微软雅黑" panose="020B0503020204020204" pitchFamily="34" charset="-122"/>
            </a:endParaRPr>
          </a:p>
        </p:txBody>
      </p:sp>
      <p:cxnSp>
        <p:nvCxnSpPr>
          <p:cNvPr id="16" name="直接连接符 15"/>
          <p:cNvCxnSpPr>
            <a:stCxn id="20489" idx="2"/>
            <a:endCxn id="20490" idx="2"/>
          </p:cNvCxnSpPr>
          <p:nvPr/>
        </p:nvCxnSpPr>
        <p:spPr>
          <a:xfrm>
            <a:off x="820738" y="4157663"/>
            <a:ext cx="75025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493" name="矩形 14"/>
          <p:cNvSpPr/>
          <p:nvPr/>
        </p:nvSpPr>
        <p:spPr>
          <a:xfrm>
            <a:off x="0" y="6396038"/>
            <a:ext cx="9144000" cy="461962"/>
          </a:xfrm>
          <a:prstGeom prst="rect">
            <a:avLst/>
          </a:prstGeom>
          <a:solidFill>
            <a:srgbClr val="FF0000"/>
          </a:solidFill>
          <a:ln w="9525" cap="flat" cmpd="sng">
            <a:solidFill>
              <a:srgbClr val="FF0000"/>
            </a:solidFill>
            <a:prstDash val="solid"/>
            <a:miter/>
            <a:headEnd type="none" w="med" len="med"/>
            <a:tailEnd type="none" w="med" len="med"/>
          </a:ln>
        </p:spPr>
        <p:txBody>
          <a:bodyPr>
            <a:spAutoFit/>
          </a:bodyPr>
          <a:p>
            <a:pPr algn="ctr"/>
            <a:r>
              <a:rPr lang="zh-CN" altLang="en-US" sz="2400" b="1" dirty="0">
                <a:solidFill>
                  <a:schemeClr val="bg1"/>
                </a:solidFill>
                <a:latin typeface="黑体" panose="02010609060101010101" pitchFamily="49" charset="-122"/>
                <a:ea typeface="黑体" panose="02010609060101010101" pitchFamily="49" charset="-122"/>
              </a:rPr>
              <a:t>有且仅有一套应急预案体系，预案是管理文件的一部分</a:t>
            </a:r>
            <a:endParaRPr lang="en-US" altLang="zh-CN" sz="2400" b="1" dirty="0">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theme/theme1.xml><?xml version="1.0" encoding="utf-8"?>
<a:theme xmlns:a="http://schemas.openxmlformats.org/drawingml/2006/main" name="学院新模板">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学院新模板</Template>
  <TotalTime>0</TotalTime>
  <Words>5661</Words>
  <Application>WPS 演示</Application>
  <PresentationFormat>全屏显示(4:3)</PresentationFormat>
  <Paragraphs>846</Paragraphs>
  <Slides>36</Slides>
  <Notes>29</Notes>
  <HiddenSlides>0</HiddenSlides>
  <MMClips>0</MMClips>
  <ScaleCrop>false</ScaleCrop>
  <HeadingPairs>
    <vt:vector size="8" baseType="variant">
      <vt:variant>
        <vt:lpstr>已用的字体</vt:lpstr>
      </vt:variant>
      <vt:variant>
        <vt:i4>14</vt:i4>
      </vt:variant>
      <vt:variant>
        <vt:lpstr>主题</vt:lpstr>
      </vt:variant>
      <vt:variant>
        <vt:i4>1</vt:i4>
      </vt:variant>
      <vt:variant>
        <vt:lpstr>嵌入 OLE 服务器</vt:lpstr>
      </vt:variant>
      <vt:variant>
        <vt:i4>0</vt:i4>
      </vt:variant>
      <vt:variant>
        <vt:lpstr>幻灯片标题</vt:lpstr>
      </vt:variant>
      <vt:variant>
        <vt:i4>36</vt:i4>
      </vt:variant>
    </vt:vector>
  </HeadingPairs>
  <TitlesOfParts>
    <vt:vector size="51" baseType="lpstr">
      <vt:lpstr>Arial</vt:lpstr>
      <vt:lpstr>宋体</vt:lpstr>
      <vt:lpstr>Wingdings</vt:lpstr>
      <vt:lpstr>Calibri</vt:lpstr>
      <vt:lpstr>微软雅黑</vt:lpstr>
      <vt:lpstr>黑体</vt:lpstr>
      <vt:lpstr>楷体_GB2312</vt:lpstr>
      <vt:lpstr>新宋体</vt:lpstr>
      <vt:lpstr>PMingLiU</vt:lpstr>
      <vt:lpstr>华文彩云</vt:lpstr>
      <vt:lpstr>Arial Unicode MS</vt:lpstr>
      <vt:lpstr>Times New Roman</vt:lpstr>
      <vt:lpstr>华文中宋</vt:lpstr>
      <vt:lpstr>Arial Unicode MS</vt:lpstr>
      <vt:lpstr>学院新模板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应急管理形势与对策</dc:title>
  <dc:creator>g</dc:creator>
  <cp:lastModifiedBy>Sananmi</cp:lastModifiedBy>
  <cp:revision>870</cp:revision>
  <dcterms:created xsi:type="dcterms:W3CDTF">2014-05-22T14:30:34Z</dcterms:created>
  <dcterms:modified xsi:type="dcterms:W3CDTF">2025-08-01T01:20:31Z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C728E1FF9CA64A2AAE92A58BF19745F3_12</vt:lpwstr>
  </property>
  <property fmtid="{D5CDD505-2E9C-101B-9397-08002B2CF9AE}" pid="3" name="KSOProductBuildVer">
    <vt:lpwstr>2052-12.1.0.21915</vt:lpwstr>
  </property>
</Properties>
</file>